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0" r:id="rId3"/>
    <p:sldId id="258" r:id="rId4"/>
    <p:sldId id="261" r:id="rId5"/>
    <p:sldId id="259" r:id="rId6"/>
    <p:sldId id="313" r:id="rId7"/>
    <p:sldId id="266" r:id="rId8"/>
    <p:sldId id="269" r:id="rId9"/>
    <p:sldId id="271" r:id="rId10"/>
    <p:sldId id="273" r:id="rId11"/>
    <p:sldId id="274" r:id="rId12"/>
    <p:sldId id="275" r:id="rId13"/>
    <p:sldId id="276" r:id="rId14"/>
    <p:sldId id="263" r:id="rId15"/>
    <p:sldId id="285" r:id="rId16"/>
    <p:sldId id="278" r:id="rId17"/>
    <p:sldId id="304" r:id="rId18"/>
    <p:sldId id="311" r:id="rId19"/>
    <p:sldId id="312" r:id="rId20"/>
    <p:sldId id="287" r:id="rId21"/>
    <p:sldId id="288" r:id="rId22"/>
    <p:sldId id="286" r:id="rId23"/>
    <p:sldId id="296" r:id="rId24"/>
    <p:sldId id="298" r:id="rId25"/>
    <p:sldId id="297" r:id="rId26"/>
    <p:sldId id="290" r:id="rId27"/>
    <p:sldId id="289" r:id="rId28"/>
    <p:sldId id="293" r:id="rId29"/>
    <p:sldId id="301" r:id="rId30"/>
    <p:sldId id="306" r:id="rId31"/>
    <p:sldId id="309" r:id="rId32"/>
    <p:sldId id="310" r:id="rId33"/>
    <p:sldId id="294" r:id="rId34"/>
    <p:sldId id="303" r:id="rId35"/>
    <p:sldId id="282" r:id="rId36"/>
    <p:sldId id="283" r:id="rId37"/>
    <p:sldId id="284" r:id="rId38"/>
    <p:sldId id="302" r:id="rId39"/>
    <p:sldId id="295" r:id="rId40"/>
    <p:sldId id="299" r:id="rId41"/>
    <p:sldId id="28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0"/>
    <p:restoredTop sz="96006"/>
  </p:normalViewPr>
  <p:slideViewPr>
    <p:cSldViewPr snapToGrid="0" snapToObjects="1">
      <p:cViewPr varScale="1">
        <p:scale>
          <a:sx n="78" d="100"/>
          <a:sy n="78" d="100"/>
        </p:scale>
        <p:origin x="4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2B2F-9F30-F941-9340-6C62D9042E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5060F1-7960-8F4E-A523-2022FD33BC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3475E0-0684-A34D-A07A-5AE17B06EB02}"/>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00EDB183-CAA2-2949-A3F5-D1EB38AF20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7481D0-762E-6744-8496-571A4029810B}"/>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746444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C208-70F8-6542-9830-A5C7DA8593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4C63BF-251F-7149-B7A2-14A92A5642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2AB61-B42C-EC4E-873B-B124A1743C3E}"/>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7143AC95-9DC0-9548-9B7A-E7F94266B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F4B23A-F354-8D4E-B4D5-EB9F4E47866B}"/>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2883327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41F42-C0B9-FC47-A16F-EF32EAE0C0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21F761-2028-C64C-AEA4-09B120B69F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6F1BE1-3AC2-5A4C-8836-6A155B494687}"/>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3A67E25F-8463-3E45-BDA1-4E20FCA47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A44227-0F9D-024D-B947-82A00C3AD2D5}"/>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354343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CAB1-74E6-E74A-8875-C5933669F6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346576-02A6-1B48-8550-BE28BAA257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DBC321-D467-5247-A9F7-D51342AB74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70D020-EB6D-5345-BFA7-BDE599519048}"/>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6" name="Footer Placeholder 5">
            <a:extLst>
              <a:ext uri="{FF2B5EF4-FFF2-40B4-BE49-F238E27FC236}">
                <a16:creationId xmlns:a16="http://schemas.microsoft.com/office/drawing/2014/main" id="{5B28DD30-D11A-EE48-ACB3-BD68C0D61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1EE39-9465-9340-8B56-B91B62EE0FA4}"/>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193939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9955-AD13-854E-B604-30DCDF775C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37F783-7E05-5940-98DD-E75524444D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E7DBAB-D8F2-1646-9858-714EFC869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C57B76-59EE-0243-A87D-13E123C39F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2748A-3DF8-994B-A771-E85DF4CA4B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2146A6-30C6-464E-9EEE-F1640C319C61}"/>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8" name="Footer Placeholder 7">
            <a:extLst>
              <a:ext uri="{FF2B5EF4-FFF2-40B4-BE49-F238E27FC236}">
                <a16:creationId xmlns:a16="http://schemas.microsoft.com/office/drawing/2014/main" id="{6B2C25C4-E7BD-144F-82FE-7E3B7BE0BE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2001F-CC9B-AE4F-B4D0-059C5A5E1784}"/>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23102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87498-9EC3-C44D-A998-F17A103F28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A446EC-33C1-084B-917C-7D39C2BDA0A5}"/>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4" name="Footer Placeholder 3">
            <a:extLst>
              <a:ext uri="{FF2B5EF4-FFF2-40B4-BE49-F238E27FC236}">
                <a16:creationId xmlns:a16="http://schemas.microsoft.com/office/drawing/2014/main" id="{9922DEF8-9C07-CD4D-BAD2-57262B626C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CB7E7-4301-8A4F-BDE3-82E3C769758E}"/>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3979396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C87406-F512-EA4F-BF88-9D4ECA08A652}"/>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3" name="Footer Placeholder 2">
            <a:extLst>
              <a:ext uri="{FF2B5EF4-FFF2-40B4-BE49-F238E27FC236}">
                <a16:creationId xmlns:a16="http://schemas.microsoft.com/office/drawing/2014/main" id="{9A352975-4418-8749-9C7A-2218305A0E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EA8E40-3F11-C94F-AF06-B1C6A62C6E7E}"/>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408813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B130-B6B0-5840-AA20-31ECFB31F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8918CC-3154-A445-94DA-C90DD9116F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DFD539-599E-8B4E-B200-362AB29BE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6516F5-CA50-F945-A189-268936CC0238}"/>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6" name="Footer Placeholder 5">
            <a:extLst>
              <a:ext uri="{FF2B5EF4-FFF2-40B4-BE49-F238E27FC236}">
                <a16:creationId xmlns:a16="http://schemas.microsoft.com/office/drawing/2014/main" id="{5160F827-728B-0D40-8F9B-964CA101C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47CED-E81F-DA45-A1B5-F4D8CB5E455C}"/>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1983367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031B-1570-514C-AEBF-84B5C470C7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3AAB15-647D-5C4D-8DD2-DC15BCAC83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D4586C-05C1-F541-961C-E5B3C668CB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DC9C32-F8B1-7E49-8E3C-3E39A91D9BAF}"/>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6" name="Footer Placeholder 5">
            <a:extLst>
              <a:ext uri="{FF2B5EF4-FFF2-40B4-BE49-F238E27FC236}">
                <a16:creationId xmlns:a16="http://schemas.microsoft.com/office/drawing/2014/main" id="{8025C204-3226-D640-A49F-D0F35D732E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16012C-E959-604C-9A67-0F4989E7C0CE}"/>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2844079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1A37-C2A6-2342-A7C0-3C730A6BD4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6236DB-77A1-DE42-9B93-2EF703C7AC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1E2DA7-8D8B-5147-8EFA-EAB5E96BE8BF}"/>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E8628C34-FFDF-9A4B-9095-F8EABF5CC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531B3-253D-C64E-8609-DBA20A8DFEDB}"/>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876416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5124FE-21A0-0545-AB21-7F467E062C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B83E20-57B2-524F-9CE4-31FC3F4806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C05CA2-8FDE-B24C-9BFB-07D45FFC412A}"/>
              </a:ext>
            </a:extLst>
          </p:cNvPr>
          <p:cNvSpPr>
            <a:spLocks noGrp="1"/>
          </p:cNvSpPr>
          <p:nvPr>
            <p:ph type="dt" sz="half" idx="10"/>
          </p:nvPr>
        </p:nvSpPr>
        <p:spPr/>
        <p:txBody>
          <a:body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C78FC769-61C4-7443-B894-F895F6F96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FFC84-31F2-0243-BD77-014D56451F6B}"/>
              </a:ext>
            </a:extLst>
          </p:cNvPr>
          <p:cNvSpPr>
            <a:spLocks noGrp="1"/>
          </p:cNvSpPr>
          <p:nvPr>
            <p:ph type="sldNum" sz="quarter" idx="12"/>
          </p:nvPr>
        </p:nvSpPr>
        <p:spPr/>
        <p:txBody>
          <a:bodyPr/>
          <a:lstStyle/>
          <a:p>
            <a:fld id="{24712679-1308-A742-899B-7B737F10468E}" type="slidenum">
              <a:rPr lang="en-US" smtClean="0"/>
              <a:t>‹#›</a:t>
            </a:fld>
            <a:endParaRPr lang="en-US"/>
          </a:p>
        </p:txBody>
      </p:sp>
    </p:spTree>
    <p:extLst>
      <p:ext uri="{BB962C8B-B14F-4D97-AF65-F5344CB8AC3E}">
        <p14:creationId xmlns:p14="http://schemas.microsoft.com/office/powerpoint/2010/main" val="3507453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24F12B-D734-BA4F-8F4F-4B90D3DC08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9C7E8B-4074-0C4A-BEAC-E987192469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0DCCA6-4670-D842-8E5C-33E0D3B159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F5B5BE-0946-DD49-A324-680E71FE49DA}" type="datetimeFigureOut">
              <a:rPr lang="en-US" smtClean="0"/>
              <a:t>8/5/24</a:t>
            </a:fld>
            <a:endParaRPr lang="en-US"/>
          </a:p>
        </p:txBody>
      </p:sp>
      <p:sp>
        <p:nvSpPr>
          <p:cNvPr id="5" name="Footer Placeholder 4">
            <a:extLst>
              <a:ext uri="{FF2B5EF4-FFF2-40B4-BE49-F238E27FC236}">
                <a16:creationId xmlns:a16="http://schemas.microsoft.com/office/drawing/2014/main" id="{C682DAF6-CBD0-CB45-AC3D-39A8E267E8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9411FE-CD57-CE43-8C91-4674B672D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712679-1308-A742-899B-7B737F10468E}" type="slidenum">
              <a:rPr lang="en-US" smtClean="0"/>
              <a:t>‹#›</a:t>
            </a:fld>
            <a:endParaRPr lang="en-US"/>
          </a:p>
        </p:txBody>
      </p:sp>
    </p:spTree>
    <p:extLst>
      <p:ext uri="{BB962C8B-B14F-4D97-AF65-F5344CB8AC3E}">
        <p14:creationId xmlns:p14="http://schemas.microsoft.com/office/powerpoint/2010/main" val="658884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commonslibrary.org/disability-justice-links/" TargetMode="External"/><Relationship Id="rId7" Type="http://schemas.openxmlformats.org/officeDocument/2006/relationships/hyperlink" Target="https://commonslibrary.org/commons-conversations-podcast/" TargetMode="External"/><Relationship Id="rId2" Type="http://schemas.openxmlformats.org/officeDocument/2006/relationships/hyperlink" Target="https://www.sinsinvalid.org/news-1/2020/6/16/what-is-disability-justice" TargetMode="External"/><Relationship Id="rId1" Type="http://schemas.openxmlformats.org/officeDocument/2006/relationships/slideLayout" Target="../slideLayouts/slideLayout2.xml"/><Relationship Id="rId6" Type="http://schemas.openxmlformats.org/officeDocument/2006/relationships/hyperlink" Target="https://disabilityvisibilityproject.com/book/dv/" TargetMode="External"/><Relationship Id="rId5" Type="http://schemas.openxmlformats.org/officeDocument/2006/relationships/hyperlink" Target="https://disabilityvisibilityproject.com/resist/" TargetMode="External"/><Relationship Id="rId4" Type="http://schemas.openxmlformats.org/officeDocument/2006/relationships/hyperlink" Target="https://adapt.org/the-adapt-activist-handbook/"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digitised-collections.unimelb.edu.au/items/df02cb22-86ed-552a-b284-3914449dc739" TargetMode="External"/><Relationship Id="rId3" Type="http://schemas.openxmlformats.org/officeDocument/2006/relationships/hyperlink" Target="https://www.netflix.com/au/title/81001496" TargetMode="External"/><Relationship Id="rId7" Type="http://schemas.openxmlformats.org/officeDocument/2006/relationships/hyperlink" Target="https://commonslibrary.org/the-first-peoples-disability-network-yarning-disability-podcast/" TargetMode="External"/><Relationship Id="rId12" Type="http://schemas.openxmlformats.org/officeDocument/2006/relationships/hyperlink" Target="https://overland.org.au/2021/06/disability-justice-network-of-australia-palestine-solidarity-statement/" TargetMode="External"/><Relationship Id="rId2" Type="http://schemas.openxmlformats.org/officeDocument/2006/relationships/hyperlink" Target="https://defiantlives.com/" TargetMode="External"/><Relationship Id="rId1" Type="http://schemas.openxmlformats.org/officeDocument/2006/relationships/slideLayout" Target="../slideLayouts/slideLayout2.xml"/><Relationship Id="rId6" Type="http://schemas.openxmlformats.org/officeDocument/2006/relationships/hyperlink" Target="https://fpdn.org.au/wp-content/uploads/2016/04/tellingitlikeitis.pdf" TargetMode="External"/><Relationship Id="rId11" Type="http://schemas.openxmlformats.org/officeDocument/2006/relationships/hyperlink" Target="https://www.researchgate.net/publication/248912538_The_Australian_Disability_Rights_Movement_Lives" TargetMode="External"/><Relationship Id="rId5" Type="http://schemas.openxmlformats.org/officeDocument/2006/relationships/hyperlink" Target="https://pwd.org.au/about-us/our-history/joan-hume/" TargetMode="External"/><Relationship Id="rId10" Type="http://schemas.openxmlformats.org/officeDocument/2006/relationships/hyperlink" Target="https://19thnews.org/2023/05/anita-cameron-disability-rights-activist-retiring-protests/" TargetMode="External"/><Relationship Id="rId4" Type="http://schemas.openxmlformats.org/officeDocument/2006/relationships/hyperlink" Target="https://www.aph.gov.au/Parliamentary_Business/Hansard/Hansard_Display?bid=committees/commsen/03d1782b-2e17-4eb7-8221-2012f46788e3/&amp;sid=0001" TargetMode="External"/><Relationship Id="rId9" Type="http://schemas.openxmlformats.org/officeDocument/2006/relationships/hyperlink" Target="https://www.ahuri.edu.au/sites/default/files/migration/documents/AHURI_Positioning_Paper_No1_Deinstitutionalisation_and_housing_futures.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BB90-8886-984F-B9E2-2CD94E1DE267}"/>
              </a:ext>
            </a:extLst>
          </p:cNvPr>
          <p:cNvSpPr>
            <a:spLocks noGrp="1"/>
          </p:cNvSpPr>
          <p:nvPr>
            <p:ph type="ctrTitle"/>
          </p:nvPr>
        </p:nvSpPr>
        <p:spPr>
          <a:xfrm>
            <a:off x="365908" y="1614235"/>
            <a:ext cx="3583244" cy="2312425"/>
          </a:xfrm>
        </p:spPr>
        <p:txBody>
          <a:bodyPr>
            <a:normAutofit fontScale="90000"/>
          </a:bodyPr>
          <a:lstStyle/>
          <a:p>
            <a:r>
              <a:rPr lang="en-US" b="1" dirty="0">
                <a:solidFill>
                  <a:schemeClr val="tx2">
                    <a:lumMod val="20000"/>
                    <a:lumOff val="80000"/>
                  </a:schemeClr>
                </a:solidFill>
                <a:latin typeface="Aharoni" panose="020F0502020204030204" pitchFamily="34" charset="0"/>
                <a:cs typeface="Aharoni" panose="020F0502020204030204" pitchFamily="34" charset="0"/>
              </a:rPr>
              <a:t>Radical Disability History 101</a:t>
            </a:r>
          </a:p>
        </p:txBody>
      </p:sp>
      <p:sp>
        <p:nvSpPr>
          <p:cNvPr id="3" name="Subtitle 2">
            <a:extLst>
              <a:ext uri="{FF2B5EF4-FFF2-40B4-BE49-F238E27FC236}">
                <a16:creationId xmlns:a16="http://schemas.microsoft.com/office/drawing/2014/main" id="{42735B8A-7930-BD49-968E-E01AC47DBAE0}"/>
              </a:ext>
            </a:extLst>
          </p:cNvPr>
          <p:cNvSpPr>
            <a:spLocks noGrp="1"/>
          </p:cNvSpPr>
          <p:nvPr>
            <p:ph type="subTitle" idx="1"/>
          </p:nvPr>
        </p:nvSpPr>
        <p:spPr>
          <a:xfrm>
            <a:off x="980291" y="4448973"/>
            <a:ext cx="2397910" cy="794792"/>
          </a:xfrm>
        </p:spPr>
        <p:txBody>
          <a:bodyPr>
            <a:normAutofit fontScale="77500" lnSpcReduction="20000"/>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Robin M Eames</a:t>
            </a:r>
          </a:p>
          <a:p>
            <a:r>
              <a:rPr lang="en-US" sz="1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they/them</a:t>
            </a:r>
          </a:p>
          <a:p>
            <a:r>
              <a:rPr lang="en-US" sz="1400" dirty="0" err="1">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robin.m.eames@gmail.com</a:t>
            </a:r>
            <a:endParaRPr lang="en-US" sz="1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9" name="Picture 8" descr="Wheelchair users blocking a street, with signs reading All Aboard, Lifts on Hounds,  We Will Ride, Wheelchair Warriors">
            <a:extLst>
              <a:ext uri="{FF2B5EF4-FFF2-40B4-BE49-F238E27FC236}">
                <a16:creationId xmlns:a16="http://schemas.microsoft.com/office/drawing/2014/main" id="{09087C7D-AF8F-8E42-AD2F-B47052CEF6AA}"/>
              </a:ext>
            </a:extLst>
          </p:cNvPr>
          <p:cNvPicPr>
            <a:picLocks noChangeAspect="1"/>
          </p:cNvPicPr>
          <p:nvPr/>
        </p:nvPicPr>
        <p:blipFill>
          <a:blip r:embed="rId2"/>
          <a:stretch>
            <a:fillRect/>
          </a:stretch>
        </p:blipFill>
        <p:spPr>
          <a:xfrm>
            <a:off x="4385733" y="862012"/>
            <a:ext cx="7342444" cy="5133975"/>
          </a:xfrm>
          <a:prstGeom prst="rect">
            <a:avLst/>
          </a:prstGeom>
        </p:spPr>
      </p:pic>
    </p:spTree>
    <p:extLst>
      <p:ext uri="{BB962C8B-B14F-4D97-AF65-F5344CB8AC3E}">
        <p14:creationId xmlns:p14="http://schemas.microsoft.com/office/powerpoint/2010/main" val="2941747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744BF4-CFE5-BD47-B221-5B8C793026F1}"/>
              </a:ext>
            </a:extLst>
          </p:cNvPr>
          <p:cNvSpPr>
            <a:spLocks noGrp="1"/>
          </p:cNvSpPr>
          <p:nvPr>
            <p:ph idx="1"/>
          </p:nvPr>
        </p:nvSpPr>
        <p:spPr/>
        <p:txBody>
          <a:bodyPr/>
          <a:lstStyle/>
          <a:p>
            <a:pPr marL="0" indent="0">
              <a:buNone/>
            </a:pPr>
            <a:r>
              <a:rPr lang="en-US" dirty="0">
                <a:solidFill>
                  <a:schemeClr val="tx2">
                    <a:lumMod val="40000"/>
                    <a:lumOff val="60000"/>
                  </a:schemeClr>
                </a:solidFill>
              </a:rPr>
              <a:t>Please note that this presentation includes names and information about Aboriginal people who have died.</a:t>
            </a:r>
          </a:p>
          <a:p>
            <a:pPr marL="0" indent="0">
              <a:buNone/>
            </a:pPr>
            <a:endParaRPr lang="en-US" dirty="0">
              <a:solidFill>
                <a:schemeClr val="tx2">
                  <a:lumMod val="40000"/>
                  <a:lumOff val="60000"/>
                </a:schemeClr>
              </a:solidFill>
            </a:endParaRPr>
          </a:p>
          <a:p>
            <a:pPr marL="0" indent="0">
              <a:buNone/>
            </a:pPr>
            <a:r>
              <a:rPr lang="en-US" dirty="0">
                <a:solidFill>
                  <a:schemeClr val="tx2">
                    <a:lumMod val="40000"/>
                    <a:lumOff val="60000"/>
                  </a:schemeClr>
                </a:solidFill>
              </a:rPr>
              <a:t>It also includes brief references to various kinds of violence, including state, medical, and sexual violence.</a:t>
            </a:r>
          </a:p>
        </p:txBody>
      </p:sp>
    </p:spTree>
    <p:extLst>
      <p:ext uri="{BB962C8B-B14F-4D97-AF65-F5344CB8AC3E}">
        <p14:creationId xmlns:p14="http://schemas.microsoft.com/office/powerpoint/2010/main" val="3990694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8729-3BE8-9044-94F1-7C4EBA6AF794}"/>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Overview</a:t>
            </a:r>
          </a:p>
        </p:txBody>
      </p:sp>
      <p:sp>
        <p:nvSpPr>
          <p:cNvPr id="3" name="Content Placeholder 2">
            <a:extLst>
              <a:ext uri="{FF2B5EF4-FFF2-40B4-BE49-F238E27FC236}">
                <a16:creationId xmlns:a16="http://schemas.microsoft.com/office/drawing/2014/main" id="{59D49B7B-3340-0346-A140-37DEBD26B6B7}"/>
              </a:ext>
            </a:extLst>
          </p:cNvPr>
          <p:cNvSpPr>
            <a:spLocks noGrp="1"/>
          </p:cNvSpPr>
          <p:nvPr>
            <p:ph idx="1"/>
          </p:nvPr>
        </p:nvSpPr>
        <p:spPr/>
        <p:txBody>
          <a:bodyPr>
            <a:normAutofit lnSpcReduction="10000"/>
          </a:bodyPr>
          <a:lstStyle/>
          <a:p>
            <a:pPr marL="0" indent="0">
              <a:buNone/>
            </a:pPr>
            <a:r>
              <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Models of disability</a:t>
            </a:r>
          </a:p>
          <a:p>
            <a:pPr marL="0" indent="0">
              <a:buNone/>
            </a:pP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What is ableism?</a:t>
            </a:r>
          </a:p>
          <a:p>
            <a:pPr marL="0" indent="0">
              <a:buNone/>
            </a:pP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History of disability activism: examples from the US and Australia</a:t>
            </a:r>
          </a:p>
          <a:p>
            <a:pPr marL="0" indent="0">
              <a:buNone/>
            </a:pP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Disability justice and liberation</a:t>
            </a:r>
          </a:p>
          <a:p>
            <a:pPr marL="0" indent="0">
              <a:buNone/>
            </a:pP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en-US" dirty="0" err="1">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Organising</a:t>
            </a:r>
            <a:r>
              <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and advocacy pathways</a:t>
            </a:r>
          </a:p>
        </p:txBody>
      </p:sp>
    </p:spTree>
    <p:extLst>
      <p:ext uri="{BB962C8B-B14F-4D97-AF65-F5344CB8AC3E}">
        <p14:creationId xmlns:p14="http://schemas.microsoft.com/office/powerpoint/2010/main" val="4086708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B5B3-C868-C040-99CB-72D912390EFA}"/>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What is disability?</a:t>
            </a:r>
          </a:p>
        </p:txBody>
      </p:sp>
      <p:sp>
        <p:nvSpPr>
          <p:cNvPr id="5" name="Content Placeholder 4">
            <a:extLst>
              <a:ext uri="{FF2B5EF4-FFF2-40B4-BE49-F238E27FC236}">
                <a16:creationId xmlns:a16="http://schemas.microsoft.com/office/drawing/2014/main" id="{1ADF4701-1721-6740-BB93-1BDB57425385}"/>
              </a:ext>
            </a:extLst>
          </p:cNvPr>
          <p:cNvSpPr>
            <a:spLocks noGrp="1"/>
          </p:cNvSpPr>
          <p:nvPr>
            <p:ph idx="1"/>
          </p:nvPr>
        </p:nvSpPr>
        <p:spPr>
          <a:xfrm>
            <a:off x="838200" y="1981200"/>
            <a:ext cx="10515600" cy="4195762"/>
          </a:xfrm>
        </p:spPr>
        <p:txBody>
          <a:bodyPr>
            <a:normAutofit/>
          </a:bodyPr>
          <a:lstStyle/>
          <a:p>
            <a:pPr marL="0" indent="0" fontAlgn="base">
              <a:lnSpc>
                <a:spcPct val="120000"/>
              </a:lnSpc>
              <a:spcAft>
                <a:spcPts val="600"/>
              </a:spcAft>
              <a:buNone/>
            </a:pP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“Persons with disabilities include those who have long-term physical, mental, intellectual or sensory </a:t>
            </a:r>
            <a:r>
              <a:rPr lang="en-AU" dirty="0">
                <a:solidFill>
                  <a:schemeClr val="accent6">
                    <a:lumMod val="60000"/>
                    <a:lumOff val="4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impairments</a:t>
            </a: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which in interaction with various </a:t>
            </a:r>
            <a:r>
              <a:rPr lang="en-AU" dirty="0">
                <a:solidFill>
                  <a:schemeClr val="accent6">
                    <a:lumMod val="60000"/>
                    <a:lumOff val="4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barriers</a:t>
            </a: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may hinder their full and effective participation in society on an equal basis with others.”</a:t>
            </a:r>
          </a:p>
          <a:p>
            <a:pPr marL="0" indent="0" fontAlgn="base">
              <a:lnSpc>
                <a:spcPct val="120000"/>
              </a:lnSpc>
              <a:spcAft>
                <a:spcPts val="600"/>
              </a:spcAft>
              <a:buNone/>
            </a:pPr>
            <a:endPar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fontAlgn="base">
              <a:lnSpc>
                <a:spcPct val="120000"/>
              </a:lnSpc>
              <a:spcAft>
                <a:spcPts val="600"/>
              </a:spcAft>
              <a:buNone/>
            </a:pPr>
            <a:r>
              <a:rPr lang="en-AU" sz="2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(UN Convention on the Rights of Persons with Disabilities, 2006)</a:t>
            </a:r>
            <a:endParaRPr lang="en-US" sz="2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4498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B5B3-C868-C040-99CB-72D912390EFA}"/>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What is disability?</a:t>
            </a:r>
          </a:p>
        </p:txBody>
      </p:sp>
      <p:sp>
        <p:nvSpPr>
          <p:cNvPr id="5" name="Content Placeholder 4">
            <a:extLst>
              <a:ext uri="{FF2B5EF4-FFF2-40B4-BE49-F238E27FC236}">
                <a16:creationId xmlns:a16="http://schemas.microsoft.com/office/drawing/2014/main" id="{1ADF4701-1721-6740-BB93-1BDB57425385}"/>
              </a:ext>
            </a:extLst>
          </p:cNvPr>
          <p:cNvSpPr>
            <a:spLocks noGrp="1"/>
          </p:cNvSpPr>
          <p:nvPr>
            <p:ph idx="1"/>
          </p:nvPr>
        </p:nvSpPr>
        <p:spPr>
          <a:xfrm>
            <a:off x="838200" y="1690687"/>
            <a:ext cx="10515600" cy="4486275"/>
          </a:xfrm>
        </p:spPr>
        <p:txBody>
          <a:bodyPr>
            <a:normAutofit fontScale="77500" lnSpcReduction="20000"/>
          </a:bodyPr>
          <a:lstStyle/>
          <a:p>
            <a:pPr marL="0" indent="0" fontAlgn="base">
              <a:lnSpc>
                <a:spcPct val="120000"/>
              </a:lnSpc>
              <a:spcAft>
                <a:spcPts val="600"/>
              </a:spcAft>
              <a:buNone/>
            </a:pP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“Disabilities is an umbrella term, covering impairments, activity limitations, and participation restrictions. An impairment is a problem in body function or structure; an activity limitation is a difficulty encountered by an individual in executing a task or action; while a participation restriction is a problem experienced by an individual in involvement in life situations.</a:t>
            </a:r>
          </a:p>
          <a:p>
            <a:pPr marL="0" indent="0" fontAlgn="base">
              <a:lnSpc>
                <a:spcPct val="120000"/>
              </a:lnSpc>
              <a:spcAft>
                <a:spcPts val="600"/>
              </a:spcAft>
              <a:buNone/>
            </a:pP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Disability is thus </a:t>
            </a:r>
            <a:r>
              <a:rPr lang="en-AU" dirty="0">
                <a:solidFill>
                  <a:schemeClr val="accent6">
                    <a:lumMod val="60000"/>
                    <a:lumOff val="4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not just a health problem</a:t>
            </a: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It is a complex phenomenon, reflecting the </a:t>
            </a:r>
            <a:r>
              <a:rPr lang="en-AU" dirty="0">
                <a:solidFill>
                  <a:schemeClr val="accent6">
                    <a:lumMod val="60000"/>
                    <a:lumOff val="4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interaction between features of a person’s body and features of the society </a:t>
            </a:r>
            <a:r>
              <a:rPr lang="en-AU"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in which he or she lives. Overcoming the difficulties faced by people with disabilities requires interventions to remove environmental and social barriers.”</a:t>
            </a:r>
            <a:br>
              <a:rPr lang="en-AU" i="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br>
              <a:rPr lang="en-AU" i="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AU" sz="26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(World Health Organisation, 2017)</a:t>
            </a:r>
          </a:p>
          <a:p>
            <a:endParaRPr lang="en-US" dirty="0"/>
          </a:p>
        </p:txBody>
      </p:sp>
    </p:spTree>
    <p:extLst>
      <p:ext uri="{BB962C8B-B14F-4D97-AF65-F5344CB8AC3E}">
        <p14:creationId xmlns:p14="http://schemas.microsoft.com/office/powerpoint/2010/main" val="2428165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713B83-2ED9-B04F-8172-CA30E6FB0DBC}"/>
              </a:ext>
            </a:extLst>
          </p:cNvPr>
          <p:cNvSpPr/>
          <p:nvPr/>
        </p:nvSpPr>
        <p:spPr>
          <a:xfrm>
            <a:off x="717630" y="1697912"/>
            <a:ext cx="10636170" cy="46414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7DE1E6-402F-A34D-95DD-E94D00725EF2}"/>
              </a:ext>
            </a:extLst>
          </p:cNvPr>
          <p:cNvSpPr>
            <a:spLocks noGrp="1"/>
          </p:cNvSpPr>
          <p:nvPr>
            <p:ph idx="1"/>
          </p:nvPr>
        </p:nvSpPr>
        <p:spPr/>
        <p:txBody>
          <a:bodyPr/>
          <a:lstStyle/>
          <a:p>
            <a:pPr marL="0" indent="0">
              <a:buNone/>
            </a:pPr>
            <a:r>
              <a:rPr lang="en-US" dirty="0"/>
              <a:t>“Illness is the night-side of life, a more onerous citizenship. </a:t>
            </a:r>
            <a:r>
              <a:rPr lang="en-AU" b="0" i="0" dirty="0">
                <a:effectLst/>
                <a:latin typeface="Google Sans"/>
              </a:rPr>
              <a:t>Everyone who is born holds dual citizenship, in the kingdom of the well and in the kingdom of the sick. Although we all prefer to use the good passport, sooner or later each of us is obliged, at least for a spell, to identify ourselves as citizens of that other place.”</a:t>
            </a:r>
          </a:p>
          <a:p>
            <a:pPr marL="0" indent="0">
              <a:buNone/>
            </a:pPr>
            <a:endParaRPr lang="en-AU" dirty="0">
              <a:latin typeface="Google Sans"/>
            </a:endParaRPr>
          </a:p>
          <a:p>
            <a:pPr marL="0" indent="0">
              <a:buNone/>
            </a:pPr>
            <a:r>
              <a:rPr lang="en-AU" dirty="0">
                <a:latin typeface="Google Sans"/>
              </a:rPr>
              <a:t>Susan Sontag, </a:t>
            </a:r>
            <a:r>
              <a:rPr lang="en-AU" i="1" dirty="0">
                <a:latin typeface="Google Sans"/>
              </a:rPr>
              <a:t>Illness as a Metaphor, </a:t>
            </a:r>
            <a:r>
              <a:rPr lang="en-AU" dirty="0">
                <a:latin typeface="Google Sans"/>
              </a:rPr>
              <a:t>1978</a:t>
            </a:r>
            <a:endParaRPr lang="en-US" dirty="0"/>
          </a:p>
        </p:txBody>
      </p:sp>
    </p:spTree>
    <p:extLst>
      <p:ext uri="{BB962C8B-B14F-4D97-AF65-F5344CB8AC3E}">
        <p14:creationId xmlns:p14="http://schemas.microsoft.com/office/powerpoint/2010/main" val="384451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a:extLst>
              <a:ext uri="{FF2B5EF4-FFF2-40B4-BE49-F238E27FC236}">
                <a16:creationId xmlns:a16="http://schemas.microsoft.com/office/drawing/2014/main" id="{DE08BD94-0BA4-5649-8CF7-6335B42ECC40}"/>
              </a:ext>
            </a:extLst>
          </p:cNvPr>
          <p:cNvSpPr/>
          <p:nvPr/>
        </p:nvSpPr>
        <p:spPr>
          <a:xfrm>
            <a:off x="3649331" y="1988636"/>
            <a:ext cx="2154999" cy="114399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69E4836-AF28-D945-80DF-A8DED906610E}"/>
              </a:ext>
            </a:extLst>
          </p:cNvPr>
          <p:cNvSpPr/>
          <p:nvPr/>
        </p:nvSpPr>
        <p:spPr>
          <a:xfrm>
            <a:off x="7563566" y="5029097"/>
            <a:ext cx="4343400" cy="1368829"/>
          </a:xfrm>
          <a:prstGeom prst="roundRect">
            <a:avLst/>
          </a:prstGeom>
          <a:solidFill>
            <a:srgbClr val="6768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0BE06482-CFF0-634C-96EA-B48E0D31CB03}"/>
              </a:ext>
            </a:extLst>
          </p:cNvPr>
          <p:cNvSpPr/>
          <p:nvPr/>
        </p:nvSpPr>
        <p:spPr>
          <a:xfrm>
            <a:off x="7143997" y="3542523"/>
            <a:ext cx="4053840" cy="1357745"/>
          </a:xfrm>
          <a:prstGeom prst="roundRect">
            <a:avLst/>
          </a:prstGeom>
          <a:solidFill>
            <a:srgbClr val="467FB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A34B2476-0E8D-1641-9585-46E54A819B02}"/>
              </a:ext>
            </a:extLst>
          </p:cNvPr>
          <p:cNvSpPr/>
          <p:nvPr/>
        </p:nvSpPr>
        <p:spPr>
          <a:xfrm>
            <a:off x="2079563" y="3331520"/>
            <a:ext cx="2332232" cy="127823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11AAF142-E1E2-4040-81BF-FF1F7D93C47C}"/>
              </a:ext>
            </a:extLst>
          </p:cNvPr>
          <p:cNvSpPr/>
          <p:nvPr/>
        </p:nvSpPr>
        <p:spPr>
          <a:xfrm>
            <a:off x="328761" y="1719117"/>
            <a:ext cx="3188703" cy="1486768"/>
          </a:xfrm>
          <a:prstGeom prst="roundRect">
            <a:avLst/>
          </a:prstGeom>
          <a:solidFill>
            <a:srgbClr val="C451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39D21BC1-17E7-1B46-BC48-8ADE2D8189AD}"/>
              </a:ext>
            </a:extLst>
          </p:cNvPr>
          <p:cNvSpPr/>
          <p:nvPr/>
        </p:nvSpPr>
        <p:spPr>
          <a:xfrm>
            <a:off x="4552529" y="3247052"/>
            <a:ext cx="2466109" cy="158993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8B5A-4721-F94F-AEA1-18921E45AD81}"/>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Models of disability</a:t>
            </a:r>
          </a:p>
        </p:txBody>
      </p:sp>
      <p:sp>
        <p:nvSpPr>
          <p:cNvPr id="3" name="TextBox 2">
            <a:extLst>
              <a:ext uri="{FF2B5EF4-FFF2-40B4-BE49-F238E27FC236}">
                <a16:creationId xmlns:a16="http://schemas.microsoft.com/office/drawing/2014/main" id="{83A13110-7D9D-0F4C-894D-00B8CE19E834}"/>
              </a:ext>
            </a:extLst>
          </p:cNvPr>
          <p:cNvSpPr txBox="1"/>
          <p:nvPr/>
        </p:nvSpPr>
        <p:spPr>
          <a:xfrm>
            <a:off x="356470" y="2167044"/>
            <a:ext cx="3817620" cy="646331"/>
          </a:xfrm>
          <a:prstGeom prst="rect">
            <a:avLst/>
          </a:prstGeom>
          <a:noFill/>
        </p:spPr>
        <p:txBody>
          <a:bodyPr wrap="square" rtlCol="0">
            <a:spAutoFit/>
          </a:bodyPr>
          <a:lstStyle/>
          <a:p>
            <a:r>
              <a:rPr lang="en-US" sz="3600" dirty="0">
                <a:latin typeface="Arial Unicode MS" panose="020B0604020202020204" pitchFamily="34" charset="-128"/>
                <a:ea typeface="Arial Unicode MS" panose="020B0604020202020204" pitchFamily="34" charset="-128"/>
                <a:cs typeface="Arial Unicode MS" panose="020B0604020202020204" pitchFamily="34" charset="-128"/>
              </a:rPr>
              <a:t>Moral/religious</a:t>
            </a:r>
          </a:p>
        </p:txBody>
      </p:sp>
      <p:sp>
        <p:nvSpPr>
          <p:cNvPr id="4" name="Rectangle 3">
            <a:extLst>
              <a:ext uri="{FF2B5EF4-FFF2-40B4-BE49-F238E27FC236}">
                <a16:creationId xmlns:a16="http://schemas.microsoft.com/office/drawing/2014/main" id="{A66CB56B-C863-D94B-9640-9D8E3F94DE6E}"/>
              </a:ext>
            </a:extLst>
          </p:cNvPr>
          <p:cNvSpPr/>
          <p:nvPr/>
        </p:nvSpPr>
        <p:spPr>
          <a:xfrm>
            <a:off x="2399245" y="3697552"/>
            <a:ext cx="1774845" cy="646331"/>
          </a:xfrm>
          <a:prstGeom prst="rect">
            <a:avLst/>
          </a:prstGeom>
        </p:spPr>
        <p:txBody>
          <a:bodyPr wrap="none">
            <a:spAutoFit/>
          </a:bodyPr>
          <a:lstStyle/>
          <a:p>
            <a:r>
              <a:rPr lang="en-AU" sz="3600" dirty="0">
                <a:latin typeface="Arial Unicode MS" panose="020B0604020202020204" pitchFamily="34" charset="-128"/>
                <a:ea typeface="Arial Unicode MS" panose="020B0604020202020204" pitchFamily="34" charset="-128"/>
                <a:cs typeface="Arial Unicode MS" panose="020B0604020202020204" pitchFamily="34" charset="-128"/>
              </a:rPr>
              <a:t>Medical</a:t>
            </a:r>
            <a:endParaRPr lang="en-US" sz="3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TextBox 4">
            <a:extLst>
              <a:ext uri="{FF2B5EF4-FFF2-40B4-BE49-F238E27FC236}">
                <a16:creationId xmlns:a16="http://schemas.microsoft.com/office/drawing/2014/main" id="{770D724B-F69A-4E42-B059-5005F691AC4D}"/>
              </a:ext>
            </a:extLst>
          </p:cNvPr>
          <p:cNvSpPr txBox="1"/>
          <p:nvPr/>
        </p:nvSpPr>
        <p:spPr>
          <a:xfrm>
            <a:off x="4995855" y="3660365"/>
            <a:ext cx="2468880" cy="707886"/>
          </a:xfrm>
          <a:prstGeom prst="rect">
            <a:avLst/>
          </a:prstGeom>
          <a:noFill/>
        </p:spPr>
        <p:txBody>
          <a:bodyPr wrap="square" rtlCol="0">
            <a:spAutoFit/>
          </a:bodyPr>
          <a:lstStyle/>
          <a:p>
            <a:r>
              <a:rPr lang="en-US" sz="4000" dirty="0">
                <a:latin typeface="Arial Unicode MS" panose="020B0604020202020204" pitchFamily="34" charset="-128"/>
                <a:ea typeface="Arial Unicode MS" panose="020B0604020202020204" pitchFamily="34" charset="-128"/>
                <a:cs typeface="Arial Unicode MS" panose="020B0604020202020204" pitchFamily="34" charset="-128"/>
              </a:rPr>
              <a:t>Social</a:t>
            </a:r>
          </a:p>
        </p:txBody>
      </p:sp>
      <p:sp>
        <p:nvSpPr>
          <p:cNvPr id="6" name="TextBox 5">
            <a:extLst>
              <a:ext uri="{FF2B5EF4-FFF2-40B4-BE49-F238E27FC236}">
                <a16:creationId xmlns:a16="http://schemas.microsoft.com/office/drawing/2014/main" id="{B61B0CE5-AEC5-5A42-A45F-234D90239474}"/>
              </a:ext>
            </a:extLst>
          </p:cNvPr>
          <p:cNvSpPr txBox="1"/>
          <p:nvPr/>
        </p:nvSpPr>
        <p:spPr>
          <a:xfrm>
            <a:off x="7461964" y="3888999"/>
            <a:ext cx="4053840" cy="707886"/>
          </a:xfrm>
          <a:prstGeom prst="rect">
            <a:avLst/>
          </a:prstGeom>
          <a:noFill/>
        </p:spPr>
        <p:txBody>
          <a:bodyPr wrap="square" rtlCol="0">
            <a:spAutoFit/>
          </a:bodyPr>
          <a:lstStyle/>
          <a:p>
            <a:r>
              <a:rPr lang="en-US" sz="4000" dirty="0"/>
              <a:t>Biopsychosocial</a:t>
            </a:r>
          </a:p>
        </p:txBody>
      </p:sp>
      <p:sp>
        <p:nvSpPr>
          <p:cNvPr id="8" name="TextBox 7">
            <a:extLst>
              <a:ext uri="{FF2B5EF4-FFF2-40B4-BE49-F238E27FC236}">
                <a16:creationId xmlns:a16="http://schemas.microsoft.com/office/drawing/2014/main" id="{5C869776-8D8F-4143-9B55-DA5B85616F9B}"/>
              </a:ext>
            </a:extLst>
          </p:cNvPr>
          <p:cNvSpPr txBox="1"/>
          <p:nvPr/>
        </p:nvSpPr>
        <p:spPr>
          <a:xfrm>
            <a:off x="7848600" y="5360198"/>
            <a:ext cx="4343400" cy="707886"/>
          </a:xfrm>
          <a:prstGeom prst="rect">
            <a:avLst/>
          </a:prstGeom>
          <a:noFill/>
        </p:spPr>
        <p:txBody>
          <a:bodyPr wrap="square" rtlCol="0">
            <a:spAutoFit/>
          </a:bodyPr>
          <a:lstStyle/>
          <a:p>
            <a:r>
              <a:rPr lang="en-US" sz="4000" dirty="0"/>
              <a:t>Political/relational</a:t>
            </a:r>
          </a:p>
        </p:txBody>
      </p:sp>
      <p:sp>
        <p:nvSpPr>
          <p:cNvPr id="24" name="TextBox 23">
            <a:extLst>
              <a:ext uri="{FF2B5EF4-FFF2-40B4-BE49-F238E27FC236}">
                <a16:creationId xmlns:a16="http://schemas.microsoft.com/office/drawing/2014/main" id="{68C2FFD0-0FE3-5643-AA44-EB508E945D07}"/>
              </a:ext>
            </a:extLst>
          </p:cNvPr>
          <p:cNvSpPr txBox="1"/>
          <p:nvPr/>
        </p:nvSpPr>
        <p:spPr>
          <a:xfrm>
            <a:off x="3868740" y="2255609"/>
            <a:ext cx="2039748" cy="707886"/>
          </a:xfrm>
          <a:prstGeom prst="rect">
            <a:avLst/>
          </a:prstGeom>
          <a:noFill/>
        </p:spPr>
        <p:txBody>
          <a:bodyPr wrap="square" rtlCol="0">
            <a:spAutoFit/>
          </a:bodyPr>
          <a:lstStyle/>
          <a:p>
            <a:r>
              <a:rPr lang="en-US" sz="4000" dirty="0"/>
              <a:t>Charity</a:t>
            </a:r>
          </a:p>
        </p:txBody>
      </p:sp>
    </p:spTree>
    <p:extLst>
      <p:ext uri="{BB962C8B-B14F-4D97-AF65-F5344CB8AC3E}">
        <p14:creationId xmlns:p14="http://schemas.microsoft.com/office/powerpoint/2010/main" val="2148407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B22B-A50A-CE4B-B98D-34A863736CF7}"/>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Models of disability</a:t>
            </a:r>
          </a:p>
        </p:txBody>
      </p:sp>
      <p:sp>
        <p:nvSpPr>
          <p:cNvPr id="3" name="Content Placeholder 2">
            <a:extLst>
              <a:ext uri="{FF2B5EF4-FFF2-40B4-BE49-F238E27FC236}">
                <a16:creationId xmlns:a16="http://schemas.microsoft.com/office/drawing/2014/main" id="{B58E81B8-7EA7-8F48-95EF-60579DC94C20}"/>
              </a:ext>
            </a:extLst>
          </p:cNvPr>
          <p:cNvSpPr>
            <a:spLocks noGrp="1"/>
          </p:cNvSpPr>
          <p:nvPr>
            <p:ph idx="1"/>
          </p:nvPr>
        </p:nvSpPr>
        <p:spPr/>
        <p:txBody>
          <a:bodyPr>
            <a:normAutofit fontScale="70000" lnSpcReduction="20000"/>
          </a:bodyPr>
          <a:lstStyle/>
          <a:p>
            <a:pPr marL="0" indent="0">
              <a:lnSpc>
                <a:spcPct val="150000"/>
              </a:lnSpc>
              <a:buNone/>
            </a:pPr>
            <a:r>
              <a:rPr lang="en-US" sz="36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Moral/religious model</a:t>
            </a:r>
          </a:p>
          <a:p>
            <a:pPr lvl="1">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considers disability to be a moral or religious affliction: acquired disability is seen as a divine punishment for the disabled person; congenital disability seen as punishment for the parents</a:t>
            </a:r>
          </a:p>
          <a:p>
            <a:pPr marL="0" indent="0">
              <a:lnSpc>
                <a:spcPct val="150000"/>
              </a:lnSpc>
              <a:buNone/>
            </a:pPr>
            <a:r>
              <a:rPr lang="en-US" sz="36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Charity model</a:t>
            </a:r>
          </a:p>
          <a:p>
            <a:pPr lvl="1">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considers disability as an unfortunate tragedy</a:t>
            </a:r>
          </a:p>
          <a:p>
            <a:pPr lvl="1">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Disabled people are seen as victims of circumstance who should be recipients of pity and charity from nondisabled people</a:t>
            </a:r>
          </a:p>
          <a:p>
            <a:pPr marL="0" indent="0">
              <a:lnSpc>
                <a:spcPct val="150000"/>
              </a:lnSpc>
              <a:buNone/>
            </a:pPr>
            <a:endParaRPr lang="en-US" sz="36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21676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E7CC-E426-BC49-AED5-6CE63B7F49F4}"/>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Medical model of disability</a:t>
            </a:r>
          </a:p>
        </p:txBody>
      </p:sp>
      <p:sp>
        <p:nvSpPr>
          <p:cNvPr id="3" name="Content Placeholder 2">
            <a:extLst>
              <a:ext uri="{FF2B5EF4-FFF2-40B4-BE49-F238E27FC236}">
                <a16:creationId xmlns:a16="http://schemas.microsoft.com/office/drawing/2014/main" id="{FB61FE3C-3EC9-5C46-A7A8-15A1279DAC7F}"/>
              </a:ext>
            </a:extLst>
          </p:cNvPr>
          <p:cNvSpPr>
            <a:spLocks noGrp="1"/>
          </p:cNvSpPr>
          <p:nvPr>
            <p:ph idx="1"/>
          </p:nvPr>
        </p:nvSpPr>
        <p:spPr/>
        <p:txBody>
          <a:bodyPr>
            <a:normAutofit fontScale="92500" lnSpcReduction="10000"/>
          </a:bodyPr>
          <a:lstStyle/>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Sees disability as a medical problem in the body</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Disabled people are seen as sick or flawed, and in need of curing or fixing</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Defines disability in relation to the ‘normal’ abled body; disability encompasses anything seen as physically or mentally aberrant</a:t>
            </a:r>
          </a:p>
          <a:p>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83301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E7CC-E426-BC49-AED5-6CE63B7F49F4}"/>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Social model of disability</a:t>
            </a:r>
          </a:p>
        </p:txBody>
      </p:sp>
      <p:sp>
        <p:nvSpPr>
          <p:cNvPr id="3" name="Content Placeholder 2">
            <a:extLst>
              <a:ext uri="{FF2B5EF4-FFF2-40B4-BE49-F238E27FC236}">
                <a16:creationId xmlns:a16="http://schemas.microsoft.com/office/drawing/2014/main" id="{FB61FE3C-3EC9-5C46-A7A8-15A1279DAC7F}"/>
              </a:ext>
            </a:extLst>
          </p:cNvPr>
          <p:cNvSpPr>
            <a:spLocks noGrp="1"/>
          </p:cNvSpPr>
          <p:nvPr>
            <p:ph idx="1"/>
          </p:nvPr>
        </p:nvSpPr>
        <p:spPr/>
        <p:txBody>
          <a:bodyPr>
            <a:normAutofit/>
          </a:bodyPr>
          <a:lstStyle/>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Considers disability as a result of inaccessible environments or social exclusion</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Disabled people are </a:t>
            </a:r>
            <a:r>
              <a:rPr lang="en-US" sz="3200" dirty="0" err="1">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marginalised</a:t>
            </a: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by society failing to meet their support needs</a:t>
            </a:r>
          </a:p>
        </p:txBody>
      </p:sp>
    </p:spTree>
    <p:extLst>
      <p:ext uri="{BB962C8B-B14F-4D97-AF65-F5344CB8AC3E}">
        <p14:creationId xmlns:p14="http://schemas.microsoft.com/office/powerpoint/2010/main" val="2472951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E7CC-E426-BC49-AED5-6CE63B7F49F4}"/>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Biopsychosocial model of disability</a:t>
            </a:r>
          </a:p>
        </p:txBody>
      </p:sp>
      <p:sp>
        <p:nvSpPr>
          <p:cNvPr id="3" name="Content Placeholder 2">
            <a:extLst>
              <a:ext uri="{FF2B5EF4-FFF2-40B4-BE49-F238E27FC236}">
                <a16:creationId xmlns:a16="http://schemas.microsoft.com/office/drawing/2014/main" id="{FB61FE3C-3EC9-5C46-A7A8-15A1279DAC7F}"/>
              </a:ext>
            </a:extLst>
          </p:cNvPr>
          <p:cNvSpPr>
            <a:spLocks noGrp="1"/>
          </p:cNvSpPr>
          <p:nvPr>
            <p:ph idx="1"/>
          </p:nvPr>
        </p:nvSpPr>
        <p:spPr/>
        <p:txBody>
          <a:bodyPr/>
          <a:lstStyle/>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Sees disability as a product of many factors including medical, environmental, and social factors</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Integrates the medical model with the social model</a:t>
            </a: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61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E7CC-E426-BC49-AED5-6CE63B7F49F4}"/>
              </a:ext>
            </a:extLst>
          </p:cNvPr>
          <p:cNvSpPr>
            <a:spLocks noGrp="1"/>
          </p:cNvSpPr>
          <p:nvPr>
            <p:ph type="title"/>
          </p:nvPr>
        </p:nvSpPr>
        <p:spPr>
          <a:xfrm>
            <a:off x="1023257" y="314362"/>
            <a:ext cx="10515600" cy="1325563"/>
          </a:xfrm>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Political/relational model of disability</a:t>
            </a:r>
          </a:p>
        </p:txBody>
      </p:sp>
      <p:sp>
        <p:nvSpPr>
          <p:cNvPr id="3" name="Content Placeholder 2">
            <a:extLst>
              <a:ext uri="{FF2B5EF4-FFF2-40B4-BE49-F238E27FC236}">
                <a16:creationId xmlns:a16="http://schemas.microsoft.com/office/drawing/2014/main" id="{FB61FE3C-3EC9-5C46-A7A8-15A1279DAC7F}"/>
              </a:ext>
            </a:extLst>
          </p:cNvPr>
          <p:cNvSpPr>
            <a:spLocks noGrp="1"/>
          </p:cNvSpPr>
          <p:nvPr>
            <p:ph idx="1"/>
          </p:nvPr>
        </p:nvSpPr>
        <p:spPr>
          <a:xfrm>
            <a:off x="838200" y="1600452"/>
            <a:ext cx="10885714" cy="4637986"/>
          </a:xfrm>
        </p:spPr>
        <p:txBody>
          <a:bodyPr>
            <a:normAutofit fontScale="85000" lnSpcReduction="20000"/>
          </a:bodyPr>
          <a:lstStyle/>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Sees disability as a political category, produced through physical environments and social/political ideologies</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Disabled people are seen as a subjugated cultural group; disability is a community issue rather than an individual issue</a:t>
            </a:r>
          </a:p>
          <a:p>
            <a:pPr>
              <a:lnSpc>
                <a:spcPct val="150000"/>
              </a:lnSpc>
            </a:pPr>
            <a:r>
              <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Takes into account physical pain as an example of something that cannot be resolved solely through the social model; departs from the medical model while acknowledging that some disabled people do want cures</a:t>
            </a:r>
          </a:p>
          <a:p>
            <a:pPr>
              <a:lnSpc>
                <a:spcPct val="150000"/>
              </a:lnSpc>
            </a:pPr>
            <a:endParaRPr lang="en-US" sz="32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nSpc>
                <a:spcPct val="150000"/>
              </a:lnSpc>
              <a:buNone/>
            </a:pPr>
            <a:endParaRPr lang="en-US"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TextBox 3">
            <a:extLst>
              <a:ext uri="{FF2B5EF4-FFF2-40B4-BE49-F238E27FC236}">
                <a16:creationId xmlns:a16="http://schemas.microsoft.com/office/drawing/2014/main" id="{9C1E8B1E-849F-5C4E-A8BB-CF59327A2AD2}"/>
              </a:ext>
            </a:extLst>
          </p:cNvPr>
          <p:cNvSpPr txBox="1"/>
          <p:nvPr/>
        </p:nvSpPr>
        <p:spPr>
          <a:xfrm>
            <a:off x="6096000" y="5910939"/>
            <a:ext cx="5627914" cy="646331"/>
          </a:xfrm>
          <a:prstGeom prst="rect">
            <a:avLst/>
          </a:prstGeom>
          <a:noFill/>
        </p:spPr>
        <p:txBody>
          <a:bodyPr wrap="square" rtlCol="0">
            <a:spAutoFit/>
          </a:bodyPr>
          <a:lstStyle/>
          <a:p>
            <a:r>
              <a:rPr lang="en-US" dirty="0">
                <a:solidFill>
                  <a:schemeClr val="tx2">
                    <a:lumMod val="40000"/>
                    <a:lumOff val="60000"/>
                  </a:schemeClr>
                </a:solidFill>
              </a:rPr>
              <a:t>See Alison </a:t>
            </a:r>
            <a:r>
              <a:rPr lang="en-US" dirty="0" err="1">
                <a:solidFill>
                  <a:schemeClr val="tx2">
                    <a:lumMod val="40000"/>
                    <a:lumOff val="60000"/>
                  </a:schemeClr>
                </a:solidFill>
              </a:rPr>
              <a:t>Kafer</a:t>
            </a:r>
            <a:r>
              <a:rPr lang="en-US" dirty="0">
                <a:solidFill>
                  <a:schemeClr val="tx2">
                    <a:lumMod val="40000"/>
                    <a:lumOff val="60000"/>
                  </a:schemeClr>
                </a:solidFill>
              </a:rPr>
              <a:t>, </a:t>
            </a:r>
            <a:r>
              <a:rPr lang="en-US" i="1" dirty="0">
                <a:solidFill>
                  <a:schemeClr val="tx2">
                    <a:lumMod val="40000"/>
                    <a:lumOff val="60000"/>
                  </a:schemeClr>
                </a:solidFill>
              </a:rPr>
              <a:t>Feminist, Queer, Crip</a:t>
            </a:r>
            <a:r>
              <a:rPr lang="en-US" dirty="0">
                <a:solidFill>
                  <a:schemeClr val="tx2">
                    <a:lumMod val="40000"/>
                    <a:lumOff val="60000"/>
                  </a:schemeClr>
                </a:solidFill>
              </a:rPr>
              <a:t> (Indiana: Indiana University Press, 2013).</a:t>
            </a:r>
          </a:p>
        </p:txBody>
      </p:sp>
    </p:spTree>
    <p:extLst>
      <p:ext uri="{BB962C8B-B14F-4D97-AF65-F5344CB8AC3E}">
        <p14:creationId xmlns:p14="http://schemas.microsoft.com/office/powerpoint/2010/main" val="153638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a:extLst>
              <a:ext uri="{FF2B5EF4-FFF2-40B4-BE49-F238E27FC236}">
                <a16:creationId xmlns:a16="http://schemas.microsoft.com/office/drawing/2014/main" id="{169E4836-AF28-D945-80DF-A8DED906610E}"/>
              </a:ext>
            </a:extLst>
          </p:cNvPr>
          <p:cNvSpPr/>
          <p:nvPr/>
        </p:nvSpPr>
        <p:spPr>
          <a:xfrm>
            <a:off x="7563566" y="5029097"/>
            <a:ext cx="4343400" cy="1368829"/>
          </a:xfrm>
          <a:prstGeom prst="roundRect">
            <a:avLst/>
          </a:prstGeom>
          <a:solidFill>
            <a:srgbClr val="6768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75D9114C-3291-E144-9FB9-D12A7081D750}"/>
              </a:ext>
            </a:extLst>
          </p:cNvPr>
          <p:cNvCxnSpPr/>
          <p:nvPr/>
        </p:nvCxnSpPr>
        <p:spPr>
          <a:xfrm flipH="1">
            <a:off x="9170917" y="2675526"/>
            <a:ext cx="849383" cy="268467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5" name="Rounded Rectangle 24">
            <a:extLst>
              <a:ext uri="{FF2B5EF4-FFF2-40B4-BE49-F238E27FC236}">
                <a16:creationId xmlns:a16="http://schemas.microsoft.com/office/drawing/2014/main" id="{DE08BD94-0BA4-5649-8CF7-6335B42ECC40}"/>
              </a:ext>
            </a:extLst>
          </p:cNvPr>
          <p:cNvSpPr/>
          <p:nvPr/>
        </p:nvSpPr>
        <p:spPr>
          <a:xfrm>
            <a:off x="3649331" y="1988636"/>
            <a:ext cx="2154999" cy="114399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E9C7DDEF-B573-4E44-BE01-C9F2B4A144F8}"/>
              </a:ext>
            </a:extLst>
          </p:cNvPr>
          <p:cNvCxnSpPr>
            <a:cxnSpLocks/>
          </p:cNvCxnSpPr>
          <p:nvPr/>
        </p:nvCxnSpPr>
        <p:spPr>
          <a:xfrm flipV="1">
            <a:off x="1830914" y="3016219"/>
            <a:ext cx="2254338" cy="210291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1" name="Rounded Rectangle 20">
            <a:extLst>
              <a:ext uri="{FF2B5EF4-FFF2-40B4-BE49-F238E27FC236}">
                <a16:creationId xmlns:a16="http://schemas.microsoft.com/office/drawing/2014/main" id="{A34B2476-0E8D-1641-9585-46E54A819B02}"/>
              </a:ext>
            </a:extLst>
          </p:cNvPr>
          <p:cNvSpPr/>
          <p:nvPr/>
        </p:nvSpPr>
        <p:spPr>
          <a:xfrm>
            <a:off x="2079563" y="3331520"/>
            <a:ext cx="2332232" cy="127823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0BE06482-CFF0-634C-96EA-B48E0D31CB03}"/>
              </a:ext>
            </a:extLst>
          </p:cNvPr>
          <p:cNvSpPr/>
          <p:nvPr/>
        </p:nvSpPr>
        <p:spPr>
          <a:xfrm>
            <a:off x="7143997" y="3542523"/>
            <a:ext cx="4053840" cy="1357745"/>
          </a:xfrm>
          <a:prstGeom prst="roundRect">
            <a:avLst/>
          </a:prstGeom>
          <a:solidFill>
            <a:srgbClr val="467FB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11AAF142-E1E2-4040-81BF-FF1F7D93C47C}"/>
              </a:ext>
            </a:extLst>
          </p:cNvPr>
          <p:cNvSpPr/>
          <p:nvPr/>
        </p:nvSpPr>
        <p:spPr>
          <a:xfrm>
            <a:off x="328761" y="1719117"/>
            <a:ext cx="3188703" cy="1486768"/>
          </a:xfrm>
          <a:prstGeom prst="roundRect">
            <a:avLst/>
          </a:prstGeom>
          <a:solidFill>
            <a:srgbClr val="C451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39D21BC1-17E7-1B46-BC48-8ADE2D8189AD}"/>
              </a:ext>
            </a:extLst>
          </p:cNvPr>
          <p:cNvSpPr/>
          <p:nvPr/>
        </p:nvSpPr>
        <p:spPr>
          <a:xfrm>
            <a:off x="4552529" y="3247052"/>
            <a:ext cx="2466109" cy="158993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8B5A-4721-F94F-AEA1-18921E45AD81}"/>
              </a:ext>
            </a:extLst>
          </p:cNvPr>
          <p:cNvSpPr>
            <a:spLocks noGrp="1"/>
          </p:cNvSpPr>
          <p:nvPr>
            <p:ph type="title"/>
          </p:nvPr>
        </p:nvSpPr>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Models of disability</a:t>
            </a:r>
          </a:p>
        </p:txBody>
      </p:sp>
      <p:sp>
        <p:nvSpPr>
          <p:cNvPr id="3" name="TextBox 2">
            <a:extLst>
              <a:ext uri="{FF2B5EF4-FFF2-40B4-BE49-F238E27FC236}">
                <a16:creationId xmlns:a16="http://schemas.microsoft.com/office/drawing/2014/main" id="{83A13110-7D9D-0F4C-894D-00B8CE19E834}"/>
              </a:ext>
            </a:extLst>
          </p:cNvPr>
          <p:cNvSpPr txBox="1"/>
          <p:nvPr/>
        </p:nvSpPr>
        <p:spPr>
          <a:xfrm>
            <a:off x="356470" y="2167044"/>
            <a:ext cx="3817620" cy="646331"/>
          </a:xfrm>
          <a:prstGeom prst="rect">
            <a:avLst/>
          </a:prstGeom>
          <a:noFill/>
        </p:spPr>
        <p:txBody>
          <a:bodyPr wrap="square" rtlCol="0">
            <a:spAutoFit/>
          </a:bodyPr>
          <a:lstStyle/>
          <a:p>
            <a:r>
              <a:rPr lang="en-US" sz="3600" dirty="0">
                <a:latin typeface="Arial Unicode MS" panose="020B0604020202020204" pitchFamily="34" charset="-128"/>
                <a:ea typeface="Arial Unicode MS" panose="020B0604020202020204" pitchFamily="34" charset="-128"/>
                <a:cs typeface="Arial Unicode MS" panose="020B0604020202020204" pitchFamily="34" charset="-128"/>
              </a:rPr>
              <a:t>Moral/religious</a:t>
            </a:r>
          </a:p>
        </p:txBody>
      </p:sp>
      <p:sp>
        <p:nvSpPr>
          <p:cNvPr id="4" name="Rectangle 3">
            <a:extLst>
              <a:ext uri="{FF2B5EF4-FFF2-40B4-BE49-F238E27FC236}">
                <a16:creationId xmlns:a16="http://schemas.microsoft.com/office/drawing/2014/main" id="{A66CB56B-C863-D94B-9640-9D8E3F94DE6E}"/>
              </a:ext>
            </a:extLst>
          </p:cNvPr>
          <p:cNvSpPr/>
          <p:nvPr/>
        </p:nvSpPr>
        <p:spPr>
          <a:xfrm>
            <a:off x="2399245" y="3697552"/>
            <a:ext cx="1774845" cy="646331"/>
          </a:xfrm>
          <a:prstGeom prst="rect">
            <a:avLst/>
          </a:prstGeom>
        </p:spPr>
        <p:txBody>
          <a:bodyPr wrap="none">
            <a:spAutoFit/>
          </a:bodyPr>
          <a:lstStyle/>
          <a:p>
            <a:r>
              <a:rPr lang="en-AU" sz="3600" dirty="0">
                <a:latin typeface="Arial Unicode MS" panose="020B0604020202020204" pitchFamily="34" charset="-128"/>
                <a:ea typeface="Arial Unicode MS" panose="020B0604020202020204" pitchFamily="34" charset="-128"/>
                <a:cs typeface="Arial Unicode MS" panose="020B0604020202020204" pitchFamily="34" charset="-128"/>
              </a:rPr>
              <a:t>Medical</a:t>
            </a:r>
            <a:endParaRPr lang="en-US" sz="3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TextBox 4">
            <a:extLst>
              <a:ext uri="{FF2B5EF4-FFF2-40B4-BE49-F238E27FC236}">
                <a16:creationId xmlns:a16="http://schemas.microsoft.com/office/drawing/2014/main" id="{770D724B-F69A-4E42-B059-5005F691AC4D}"/>
              </a:ext>
            </a:extLst>
          </p:cNvPr>
          <p:cNvSpPr txBox="1"/>
          <p:nvPr/>
        </p:nvSpPr>
        <p:spPr>
          <a:xfrm>
            <a:off x="4995855" y="3660365"/>
            <a:ext cx="2468880" cy="707886"/>
          </a:xfrm>
          <a:prstGeom prst="rect">
            <a:avLst/>
          </a:prstGeom>
          <a:noFill/>
        </p:spPr>
        <p:txBody>
          <a:bodyPr wrap="square" rtlCol="0">
            <a:spAutoFit/>
          </a:bodyPr>
          <a:lstStyle/>
          <a:p>
            <a:r>
              <a:rPr lang="en-US" sz="4000" dirty="0">
                <a:latin typeface="Arial Unicode MS" panose="020B0604020202020204" pitchFamily="34" charset="-128"/>
                <a:ea typeface="Arial Unicode MS" panose="020B0604020202020204" pitchFamily="34" charset="-128"/>
                <a:cs typeface="Arial Unicode MS" panose="020B0604020202020204" pitchFamily="34" charset="-128"/>
              </a:rPr>
              <a:t>Social</a:t>
            </a:r>
          </a:p>
        </p:txBody>
      </p:sp>
      <p:sp>
        <p:nvSpPr>
          <p:cNvPr id="6" name="TextBox 5">
            <a:extLst>
              <a:ext uri="{FF2B5EF4-FFF2-40B4-BE49-F238E27FC236}">
                <a16:creationId xmlns:a16="http://schemas.microsoft.com/office/drawing/2014/main" id="{B61B0CE5-AEC5-5A42-A45F-234D90239474}"/>
              </a:ext>
            </a:extLst>
          </p:cNvPr>
          <p:cNvSpPr txBox="1"/>
          <p:nvPr/>
        </p:nvSpPr>
        <p:spPr>
          <a:xfrm>
            <a:off x="7461964" y="3888999"/>
            <a:ext cx="4053840" cy="707886"/>
          </a:xfrm>
          <a:prstGeom prst="rect">
            <a:avLst/>
          </a:prstGeom>
          <a:noFill/>
        </p:spPr>
        <p:txBody>
          <a:bodyPr wrap="square" rtlCol="0">
            <a:spAutoFit/>
          </a:bodyPr>
          <a:lstStyle/>
          <a:p>
            <a:r>
              <a:rPr lang="en-US" sz="4000" dirty="0"/>
              <a:t>Biopsychosocial</a:t>
            </a:r>
          </a:p>
        </p:txBody>
      </p:sp>
      <p:sp>
        <p:nvSpPr>
          <p:cNvPr id="8" name="TextBox 7">
            <a:extLst>
              <a:ext uri="{FF2B5EF4-FFF2-40B4-BE49-F238E27FC236}">
                <a16:creationId xmlns:a16="http://schemas.microsoft.com/office/drawing/2014/main" id="{5C869776-8D8F-4143-9B55-DA5B85616F9B}"/>
              </a:ext>
            </a:extLst>
          </p:cNvPr>
          <p:cNvSpPr txBox="1"/>
          <p:nvPr/>
        </p:nvSpPr>
        <p:spPr>
          <a:xfrm>
            <a:off x="7848600" y="5360198"/>
            <a:ext cx="4343400" cy="707886"/>
          </a:xfrm>
          <a:prstGeom prst="rect">
            <a:avLst/>
          </a:prstGeom>
          <a:noFill/>
        </p:spPr>
        <p:txBody>
          <a:bodyPr wrap="square" rtlCol="0">
            <a:spAutoFit/>
          </a:bodyPr>
          <a:lstStyle/>
          <a:p>
            <a:r>
              <a:rPr lang="en-US" sz="4000" dirty="0"/>
              <a:t>Political/relational</a:t>
            </a:r>
          </a:p>
        </p:txBody>
      </p:sp>
      <p:sp>
        <p:nvSpPr>
          <p:cNvPr id="24" name="TextBox 23">
            <a:extLst>
              <a:ext uri="{FF2B5EF4-FFF2-40B4-BE49-F238E27FC236}">
                <a16:creationId xmlns:a16="http://schemas.microsoft.com/office/drawing/2014/main" id="{68C2FFD0-0FE3-5643-AA44-EB508E945D07}"/>
              </a:ext>
            </a:extLst>
          </p:cNvPr>
          <p:cNvSpPr txBox="1"/>
          <p:nvPr/>
        </p:nvSpPr>
        <p:spPr>
          <a:xfrm>
            <a:off x="3868740" y="2255609"/>
            <a:ext cx="2039748" cy="707886"/>
          </a:xfrm>
          <a:prstGeom prst="rect">
            <a:avLst/>
          </a:prstGeom>
          <a:noFill/>
        </p:spPr>
        <p:txBody>
          <a:bodyPr wrap="square" rtlCol="0">
            <a:spAutoFit/>
          </a:bodyPr>
          <a:lstStyle/>
          <a:p>
            <a:r>
              <a:rPr lang="en-US" sz="4000" dirty="0"/>
              <a:t>Charity</a:t>
            </a:r>
          </a:p>
        </p:txBody>
      </p:sp>
      <p:sp>
        <p:nvSpPr>
          <p:cNvPr id="7" name="TextBox 6">
            <a:extLst>
              <a:ext uri="{FF2B5EF4-FFF2-40B4-BE49-F238E27FC236}">
                <a16:creationId xmlns:a16="http://schemas.microsoft.com/office/drawing/2014/main" id="{82DFECB2-357D-A544-B0C9-957AFA527E3D}"/>
              </a:ext>
            </a:extLst>
          </p:cNvPr>
          <p:cNvSpPr txBox="1"/>
          <p:nvPr/>
        </p:nvSpPr>
        <p:spPr>
          <a:xfrm>
            <a:off x="404961" y="5192383"/>
            <a:ext cx="3564490" cy="923330"/>
          </a:xfrm>
          <a:prstGeom prst="rect">
            <a:avLst/>
          </a:prstGeom>
          <a:noFill/>
        </p:spPr>
        <p:txBody>
          <a:bodyPr wrap="square" rtlCol="0">
            <a:spAutoFit/>
          </a:bodyPr>
          <a:lstStyle/>
          <a:p>
            <a:r>
              <a:rPr lang="en-US" dirty="0">
                <a:solidFill>
                  <a:schemeClr val="tx2">
                    <a:lumMod val="40000"/>
                    <a:lumOff val="60000"/>
                  </a:schemeClr>
                </a:solidFill>
              </a:rPr>
              <a:t>Increasingly rejected by disabled people as outdated, condescending, or pathologising</a:t>
            </a:r>
          </a:p>
        </p:txBody>
      </p:sp>
      <p:sp>
        <p:nvSpPr>
          <p:cNvPr id="9" name="TextBox 8">
            <a:extLst>
              <a:ext uri="{FF2B5EF4-FFF2-40B4-BE49-F238E27FC236}">
                <a16:creationId xmlns:a16="http://schemas.microsoft.com/office/drawing/2014/main" id="{C9D37261-F4C4-A843-855E-23D12B5F8267}"/>
              </a:ext>
            </a:extLst>
          </p:cNvPr>
          <p:cNvSpPr txBox="1"/>
          <p:nvPr/>
        </p:nvSpPr>
        <p:spPr>
          <a:xfrm>
            <a:off x="7937457" y="1704040"/>
            <a:ext cx="3634271" cy="923330"/>
          </a:xfrm>
          <a:prstGeom prst="rect">
            <a:avLst/>
          </a:prstGeom>
          <a:noFill/>
        </p:spPr>
        <p:txBody>
          <a:bodyPr wrap="square" rtlCol="0">
            <a:spAutoFit/>
          </a:bodyPr>
          <a:lstStyle/>
          <a:p>
            <a:r>
              <a:rPr lang="en-US" dirty="0">
                <a:solidFill>
                  <a:schemeClr val="tx2">
                    <a:lumMod val="40000"/>
                    <a:lumOff val="60000"/>
                  </a:schemeClr>
                </a:solidFill>
              </a:rPr>
              <a:t>Increasingly embraced by disabled people as potentially liberatory frameworks</a:t>
            </a:r>
          </a:p>
        </p:txBody>
      </p:sp>
      <p:cxnSp>
        <p:nvCxnSpPr>
          <p:cNvPr id="17" name="Straight Arrow Connector 16">
            <a:extLst>
              <a:ext uri="{FF2B5EF4-FFF2-40B4-BE49-F238E27FC236}">
                <a16:creationId xmlns:a16="http://schemas.microsoft.com/office/drawing/2014/main" id="{3D641E11-29AA-464A-9AD3-83DB58742C53}"/>
              </a:ext>
            </a:extLst>
          </p:cNvPr>
          <p:cNvCxnSpPr>
            <a:cxnSpLocks/>
          </p:cNvCxnSpPr>
          <p:nvPr/>
        </p:nvCxnSpPr>
        <p:spPr>
          <a:xfrm flipH="1" flipV="1">
            <a:off x="1512947" y="3384293"/>
            <a:ext cx="15375" cy="170965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3" name="Straight Arrow Connector 32">
            <a:extLst>
              <a:ext uri="{FF2B5EF4-FFF2-40B4-BE49-F238E27FC236}">
                <a16:creationId xmlns:a16="http://schemas.microsoft.com/office/drawing/2014/main" id="{A8CB1F58-4071-0440-82C8-7A1A703DB3ED}"/>
              </a:ext>
            </a:extLst>
          </p:cNvPr>
          <p:cNvCxnSpPr>
            <a:cxnSpLocks/>
          </p:cNvCxnSpPr>
          <p:nvPr/>
        </p:nvCxnSpPr>
        <p:spPr>
          <a:xfrm flipV="1">
            <a:off x="1653681" y="4534019"/>
            <a:ext cx="326543" cy="55992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8" name="Straight Arrow Connector 37">
            <a:extLst>
              <a:ext uri="{FF2B5EF4-FFF2-40B4-BE49-F238E27FC236}">
                <a16:creationId xmlns:a16="http://schemas.microsoft.com/office/drawing/2014/main" id="{6C43B61F-DA5B-9941-8F2A-E679EF972203}"/>
              </a:ext>
            </a:extLst>
          </p:cNvPr>
          <p:cNvCxnSpPr/>
          <p:nvPr/>
        </p:nvCxnSpPr>
        <p:spPr>
          <a:xfrm flipH="1">
            <a:off x="7143997" y="2675526"/>
            <a:ext cx="2344887" cy="655994"/>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40" name="Straight Arrow Connector 39">
            <a:extLst>
              <a:ext uri="{FF2B5EF4-FFF2-40B4-BE49-F238E27FC236}">
                <a16:creationId xmlns:a16="http://schemas.microsoft.com/office/drawing/2014/main" id="{4718F3F7-774F-514F-B726-E12975C4E934}"/>
              </a:ext>
            </a:extLst>
          </p:cNvPr>
          <p:cNvCxnSpPr>
            <a:cxnSpLocks/>
            <a:stCxn id="9" idx="2"/>
          </p:cNvCxnSpPr>
          <p:nvPr/>
        </p:nvCxnSpPr>
        <p:spPr>
          <a:xfrm flipH="1">
            <a:off x="9190245" y="2627370"/>
            <a:ext cx="564348" cy="708767"/>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74565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02F8E-6F10-3E41-8407-0D59D1E11E1B}"/>
              </a:ext>
            </a:extLst>
          </p:cNvPr>
          <p:cNvSpPr txBox="1"/>
          <p:nvPr/>
        </p:nvSpPr>
        <p:spPr>
          <a:xfrm>
            <a:off x="7844589" y="640838"/>
            <a:ext cx="3832413" cy="4401205"/>
          </a:xfrm>
          <a:prstGeom prst="rect">
            <a:avLst/>
          </a:prstGeom>
          <a:noFill/>
        </p:spPr>
        <p:txBody>
          <a:bodyPr wrap="square" rtlCol="0">
            <a:spAutoFit/>
          </a:bodyPr>
          <a:lstStyle/>
          <a:p>
            <a:r>
              <a:rPr lang="en-US" sz="2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Many Deaf people do not consider themselves to be disabled, but rather belonging to a minority culture and language group. For example model and activist </a:t>
            </a:r>
            <a:r>
              <a:rPr lang="en-US" sz="2400" dirty="0" err="1">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Nyle</a:t>
            </a:r>
            <a:r>
              <a:rPr lang="en-US" sz="24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DiMarco (right) does not consider himself disabled by his Deaf identity.</a:t>
            </a:r>
          </a:p>
          <a:p>
            <a:endParaRPr lang="en-US" sz="20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US" sz="20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TextBox 3">
            <a:extLst>
              <a:ext uri="{FF2B5EF4-FFF2-40B4-BE49-F238E27FC236}">
                <a16:creationId xmlns:a16="http://schemas.microsoft.com/office/drawing/2014/main" id="{537EDB52-4830-C446-82DB-1F3E92A185AD}"/>
              </a:ext>
            </a:extLst>
          </p:cNvPr>
          <p:cNvSpPr txBox="1"/>
          <p:nvPr/>
        </p:nvSpPr>
        <p:spPr>
          <a:xfrm>
            <a:off x="514998" y="4886444"/>
            <a:ext cx="11162004" cy="1692771"/>
          </a:xfrm>
          <a:prstGeom prst="rect">
            <a:avLst/>
          </a:prstGeom>
          <a:noFill/>
        </p:spPr>
        <p:txBody>
          <a:bodyPr wrap="square" rtlCol="0">
            <a:spAutoFit/>
          </a:bodyPr>
          <a:lstStyle/>
          <a:p>
            <a:r>
              <a:rPr lang="en-US" sz="28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AU" sz="28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I tell myself every day that I’m extremely fortunate not to be able to hear the other models in the house. I love my world quiet.”</a:t>
            </a:r>
          </a:p>
          <a:p>
            <a:r>
              <a:rPr lang="en-AU" sz="28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AU" sz="28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AU" sz="20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AU" sz="2000" dirty="0" err="1">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Nyle</a:t>
            </a:r>
            <a:r>
              <a:rPr lang="en-AU" sz="20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DiMarco, MTV interview, 2015)</a:t>
            </a:r>
            <a:endParaRPr lang="en-US" sz="2800"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4">
            <a:extLst>
              <a:ext uri="{FF2B5EF4-FFF2-40B4-BE49-F238E27FC236}">
                <a16:creationId xmlns:a16="http://schemas.microsoft.com/office/drawing/2014/main" id="{99E93130-170C-DF41-83A5-D3EE19A33074}"/>
              </a:ext>
            </a:extLst>
          </p:cNvPr>
          <p:cNvPicPr>
            <a:picLocks noChangeAspect="1"/>
          </p:cNvPicPr>
          <p:nvPr/>
        </p:nvPicPr>
        <p:blipFill>
          <a:blip r:embed="rId2"/>
          <a:stretch>
            <a:fillRect/>
          </a:stretch>
        </p:blipFill>
        <p:spPr>
          <a:xfrm>
            <a:off x="514998" y="640838"/>
            <a:ext cx="6964453" cy="4003352"/>
          </a:xfrm>
          <a:prstGeom prst="rect">
            <a:avLst/>
          </a:prstGeom>
        </p:spPr>
      </p:pic>
    </p:spTree>
    <p:extLst>
      <p:ext uri="{BB962C8B-B14F-4D97-AF65-F5344CB8AC3E}">
        <p14:creationId xmlns:p14="http://schemas.microsoft.com/office/powerpoint/2010/main" val="2199937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D79FF8-13F6-5847-A7E7-1705E608C704}"/>
              </a:ext>
            </a:extLst>
          </p:cNvPr>
          <p:cNvSpPr/>
          <p:nvPr/>
        </p:nvSpPr>
        <p:spPr>
          <a:xfrm>
            <a:off x="717630" y="1697912"/>
            <a:ext cx="10636170" cy="46414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35CB6936-5569-A94E-915F-762555457CCC}"/>
              </a:ext>
            </a:extLst>
          </p:cNvPr>
          <p:cNvSpPr>
            <a:spLocks noGrp="1"/>
          </p:cNvSpPr>
          <p:nvPr>
            <p:ph type="title"/>
          </p:nvPr>
        </p:nvSpPr>
        <p:spPr/>
        <p:txBody>
          <a:bodyPr/>
          <a:lstStyle/>
          <a:p>
            <a:r>
              <a:rPr lang="en-US" dirty="0">
                <a:solidFill>
                  <a:schemeClr val="bg1"/>
                </a:solidFill>
              </a:rPr>
              <a:t>What is ableism?</a:t>
            </a:r>
          </a:p>
        </p:txBody>
      </p:sp>
      <p:sp>
        <p:nvSpPr>
          <p:cNvPr id="3" name="Content Placeholder 2">
            <a:extLst>
              <a:ext uri="{FF2B5EF4-FFF2-40B4-BE49-F238E27FC236}">
                <a16:creationId xmlns:a16="http://schemas.microsoft.com/office/drawing/2014/main" id="{BF209684-124E-BB4F-BC77-35D79F42564F}"/>
              </a:ext>
            </a:extLst>
          </p:cNvPr>
          <p:cNvSpPr>
            <a:spLocks noGrp="1"/>
          </p:cNvSpPr>
          <p:nvPr>
            <p:ph idx="1"/>
          </p:nvPr>
        </p:nvSpPr>
        <p:spPr>
          <a:xfrm>
            <a:off x="838200" y="1825625"/>
            <a:ext cx="10515600" cy="4386022"/>
          </a:xfrm>
        </p:spPr>
        <p:txBody>
          <a:bodyPr>
            <a:normAutofit fontScale="92500" lnSpcReduction="10000"/>
          </a:bodyPr>
          <a:lstStyle/>
          <a:p>
            <a:pPr marL="0" indent="0">
              <a:buNone/>
            </a:pPr>
            <a:r>
              <a:rPr lang="en-US" dirty="0"/>
              <a:t>“</a:t>
            </a:r>
            <a:r>
              <a:rPr lang="en-AU" b="0" i="0" dirty="0">
                <a:effectLst/>
              </a:rPr>
              <a:t>A system of assigning value to people's bodies and minds based on societally constructed ideas of normalcy, productivity, desirability, intelligence, excellence, and fitness. </a:t>
            </a:r>
          </a:p>
          <a:p>
            <a:pPr marL="0" indent="0">
              <a:buNone/>
            </a:pPr>
            <a:r>
              <a:rPr lang="en-AU" b="0" i="0" dirty="0">
                <a:effectLst/>
              </a:rPr>
              <a:t>These constructed ideas are deeply rooted in eugenics, anti-Blackness, misogyny, colonialism, imperialism, and capitalism. </a:t>
            </a:r>
          </a:p>
          <a:p>
            <a:pPr marL="0" indent="0">
              <a:buNone/>
            </a:pPr>
            <a:r>
              <a:rPr lang="en-AU" b="0" i="0" dirty="0">
                <a:effectLst/>
              </a:rPr>
              <a:t>This systemic oppression that leads to people and society determining people's value based on their culture, age, language, appearance, religion, birth or living place, ‘health/wellness’, and/or their ability to satisfactorily re/produce, ‘excel</a:t>
            </a:r>
            <a:r>
              <a:rPr lang="en-AU" dirty="0"/>
              <a:t>’</a:t>
            </a:r>
            <a:r>
              <a:rPr lang="en-AU" b="0" i="0" dirty="0">
                <a:effectLst/>
              </a:rPr>
              <a:t> and ‘behave’. You do not have to be disabled to experience ableism.”</a:t>
            </a:r>
          </a:p>
          <a:p>
            <a:pPr marL="0" indent="0">
              <a:buNone/>
            </a:pPr>
            <a:endParaRPr lang="en-AU" sz="1700" b="0" i="0" dirty="0">
              <a:effectLst/>
            </a:endParaRPr>
          </a:p>
          <a:p>
            <a:pPr marL="0" indent="0">
              <a:buNone/>
            </a:pPr>
            <a:r>
              <a:rPr lang="en-AU" sz="1700" b="0" i="0" dirty="0">
                <a:effectLst/>
              </a:rPr>
              <a:t>working definition by TL Lewis, updated January 2022, developed in community with disabled Black/negatively racialized folk, </a:t>
            </a:r>
            <a:r>
              <a:rPr lang="en-AU" sz="1700" b="0" i="0" dirty="0" err="1">
                <a:effectLst/>
              </a:rPr>
              <a:t>esp</a:t>
            </a:r>
            <a:r>
              <a:rPr lang="en-AU" sz="1700" b="0" i="0" dirty="0">
                <a:effectLst/>
              </a:rPr>
              <a:t> </a:t>
            </a:r>
            <a:r>
              <a:rPr lang="en-AU" sz="1700" b="0" i="0" dirty="0" err="1">
                <a:effectLst/>
              </a:rPr>
              <a:t>Tonee</a:t>
            </a:r>
            <a:r>
              <a:rPr lang="en-AU" sz="1700" b="0" i="0" dirty="0">
                <a:effectLst/>
              </a:rPr>
              <a:t> Turner @</a:t>
            </a:r>
            <a:r>
              <a:rPr lang="en-AU" sz="1700" b="0" i="0" dirty="0" err="1">
                <a:effectLst/>
              </a:rPr>
              <a:t>NotThreeFifths</a:t>
            </a:r>
            <a:r>
              <a:rPr lang="en-AU" sz="1700" b="0" i="0" dirty="0">
                <a:effectLst/>
              </a:rPr>
              <a:t>. Read more: </a:t>
            </a:r>
            <a:r>
              <a:rPr lang="en-AU" sz="1700" b="0" i="0" dirty="0" err="1">
                <a:effectLst/>
              </a:rPr>
              <a:t>bit.ly</a:t>
            </a:r>
            <a:r>
              <a:rPr lang="en-AU" sz="1700" b="0" i="0" dirty="0">
                <a:effectLst/>
              </a:rPr>
              <a:t>/ableism2022</a:t>
            </a:r>
            <a:endParaRPr lang="en-US" sz="1700" dirty="0"/>
          </a:p>
        </p:txBody>
      </p:sp>
    </p:spTree>
    <p:extLst>
      <p:ext uri="{BB962C8B-B14F-4D97-AF65-F5344CB8AC3E}">
        <p14:creationId xmlns:p14="http://schemas.microsoft.com/office/powerpoint/2010/main" val="2266234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52B7-24BD-5643-8F55-94121A4F6690}"/>
              </a:ext>
            </a:extLst>
          </p:cNvPr>
          <p:cNvSpPr>
            <a:spLocks noGrp="1"/>
          </p:cNvSpPr>
          <p:nvPr>
            <p:ph type="title"/>
          </p:nvPr>
        </p:nvSpPr>
        <p:spPr/>
        <p:txBody>
          <a:bodyPr>
            <a:normAutofit/>
          </a:bodyPr>
          <a:lstStyle/>
          <a:p>
            <a:r>
              <a:rPr lang="en-US" sz="4000" b="1">
                <a:solidFill>
                  <a:schemeClr val="tx2">
                    <a:lumMod val="40000"/>
                    <a:lumOff val="60000"/>
                  </a:schemeClr>
                </a:solidFill>
                <a:latin typeface="Arial" panose="020B0604020202020204" pitchFamily="34" charset="0"/>
                <a:ea typeface="Arial Unicode MS" panose="020B0604020202020204" pitchFamily="34" charset="-128"/>
                <a:cs typeface="Arial" panose="020B0604020202020204" pitchFamily="34" charset="0"/>
              </a:rPr>
              <a:t>Examples of systemic ableism in Australia</a:t>
            </a:r>
            <a:endParaRPr lang="en-US" sz="4000" b="1" dirty="0">
              <a:solidFill>
                <a:schemeClr val="tx2">
                  <a:lumMod val="40000"/>
                  <a:lumOff val="60000"/>
                </a:schemeClr>
              </a:solidFill>
              <a:latin typeface="Arial" panose="020B0604020202020204" pitchFamily="34" charset="0"/>
              <a:ea typeface="Arial Unicode MS" panose="020B0604020202020204" pitchFamily="34" charset="-128"/>
              <a:cs typeface="Arial" panose="020B0604020202020204" pitchFamily="34" charset="0"/>
            </a:endParaRPr>
          </a:p>
        </p:txBody>
      </p:sp>
      <p:sp>
        <p:nvSpPr>
          <p:cNvPr id="3" name="Content Placeholder 2">
            <a:extLst>
              <a:ext uri="{FF2B5EF4-FFF2-40B4-BE49-F238E27FC236}">
                <a16:creationId xmlns:a16="http://schemas.microsoft.com/office/drawing/2014/main" id="{608FE87B-FA15-D647-B811-D808BF071A6C}"/>
              </a:ext>
            </a:extLst>
          </p:cNvPr>
          <p:cNvSpPr>
            <a:spLocks noGrp="1"/>
          </p:cNvSpPr>
          <p:nvPr>
            <p:ph idx="1"/>
          </p:nvPr>
        </p:nvSpPr>
        <p:spPr>
          <a:xfrm>
            <a:off x="838200" y="1825625"/>
            <a:ext cx="10515600" cy="4667250"/>
          </a:xfrm>
        </p:spPr>
        <p:txBody>
          <a:bodyPr>
            <a:noAutofit/>
          </a:bodyPr>
          <a:lstStyle/>
          <a:p>
            <a:r>
              <a:rPr lang="en-AU" sz="2400">
                <a:solidFill>
                  <a:schemeClr val="bg1"/>
                </a:solidFill>
              </a:rPr>
              <a:t>Australia ranks lowest among OECD countries for the relative income of people with disabilities</a:t>
            </a:r>
          </a:p>
          <a:p>
            <a:r>
              <a:rPr lang="en-AU" sz="2400">
                <a:solidFill>
                  <a:schemeClr val="bg1"/>
                </a:solidFill>
              </a:rPr>
              <a:t>Disability discrimination accounts for the highest volume of complaints across the board to the Australian Human Rights Commission</a:t>
            </a:r>
          </a:p>
          <a:p>
            <a:r>
              <a:rPr lang="en-AU" sz="2400" b="0" i="1">
                <a:solidFill>
                  <a:schemeClr val="bg1"/>
                </a:solidFill>
                <a:effectLst/>
              </a:rPr>
              <a:t>Shut Out: The Experience of People with Disabilities and their Families in Australia</a:t>
            </a:r>
            <a:r>
              <a:rPr lang="en-AU" sz="2400" b="0" i="0">
                <a:solidFill>
                  <a:schemeClr val="bg1"/>
                </a:solidFill>
                <a:effectLst/>
              </a:rPr>
              <a:t>, a report published in 2009, found that ’many people with disabilities find themselves shut out – shut out of buildings, homes, schools, businesses, sports and community groups. They find themselves shut out of our way of life’</a:t>
            </a:r>
            <a:endParaRPr lang="en-AU" sz="2400">
              <a:solidFill>
                <a:schemeClr val="bg1"/>
              </a:solidFill>
            </a:endParaRPr>
          </a:p>
          <a:p>
            <a:r>
              <a:rPr lang="en-US" sz="2400">
                <a:solidFill>
                  <a:schemeClr val="bg1"/>
                </a:solidFill>
              </a:rPr>
              <a:t>Sheltered workshops legally employ disabled people for less than $1 an hour</a:t>
            </a:r>
          </a:p>
          <a:p>
            <a:r>
              <a:rPr lang="en-US" sz="2400">
                <a:solidFill>
                  <a:schemeClr val="bg1"/>
                </a:solidFill>
              </a:rPr>
              <a:t>Disabled people are legally prohibited from migrating to Australia. The Migration Act has a built-in exemption from the Disability Discrimination Act</a:t>
            </a:r>
          </a:p>
          <a:p>
            <a:pPr marL="0" indent="0">
              <a:buNone/>
            </a:pPr>
            <a:endParaRPr lang="en-US" sz="1600">
              <a:solidFill>
                <a:schemeClr val="tx2">
                  <a:lumMod val="40000"/>
                  <a:lumOff val="60000"/>
                </a:schemeClr>
              </a:solidFill>
            </a:endParaRPr>
          </a:p>
          <a:p>
            <a:pPr marL="0" indent="0">
              <a:buNone/>
            </a:pPr>
            <a:r>
              <a:rPr lang="en-US" sz="1600" i="1">
                <a:solidFill>
                  <a:schemeClr val="tx2">
                    <a:lumMod val="40000"/>
                    <a:lumOff val="60000"/>
                  </a:schemeClr>
                </a:solidFill>
              </a:rPr>
              <a:t>Sources: AND 2018; Ruderman White Paper 2016; AIFS 2012; Australian Human Rights Commission</a:t>
            </a:r>
            <a:endParaRPr lang="en-US" sz="1600" i="1" dirty="0">
              <a:solidFill>
                <a:schemeClr val="tx2">
                  <a:lumMod val="40000"/>
                  <a:lumOff val="60000"/>
                </a:schemeClr>
              </a:solidFill>
            </a:endParaRPr>
          </a:p>
        </p:txBody>
      </p:sp>
    </p:spTree>
    <p:extLst>
      <p:ext uri="{BB962C8B-B14F-4D97-AF65-F5344CB8AC3E}">
        <p14:creationId xmlns:p14="http://schemas.microsoft.com/office/powerpoint/2010/main" val="2841320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52B7-24BD-5643-8F55-94121A4F6690}"/>
              </a:ext>
            </a:extLst>
          </p:cNvPr>
          <p:cNvSpPr>
            <a:spLocks noGrp="1"/>
          </p:cNvSpPr>
          <p:nvPr>
            <p:ph type="title"/>
          </p:nvPr>
        </p:nvSpPr>
        <p:spPr/>
        <p:txBody>
          <a:bodyPr>
            <a:normAutofit/>
          </a:bodyPr>
          <a:lstStyle/>
          <a:p>
            <a:r>
              <a:rPr lang="en-US" sz="4000" b="1" dirty="0">
                <a:solidFill>
                  <a:schemeClr val="tx2">
                    <a:lumMod val="40000"/>
                    <a:lumOff val="60000"/>
                  </a:schemeClr>
                </a:solidFill>
                <a:latin typeface="Arial" panose="020B0604020202020204" pitchFamily="34" charset="0"/>
                <a:ea typeface="Arial Unicode MS" panose="020B0604020202020204" pitchFamily="34" charset="-128"/>
                <a:cs typeface="Arial" panose="020B0604020202020204" pitchFamily="34" charset="0"/>
              </a:rPr>
              <a:t>Examples of systemic ableism in Australia</a:t>
            </a:r>
          </a:p>
        </p:txBody>
      </p:sp>
      <p:sp>
        <p:nvSpPr>
          <p:cNvPr id="3" name="Content Placeholder 2">
            <a:extLst>
              <a:ext uri="{FF2B5EF4-FFF2-40B4-BE49-F238E27FC236}">
                <a16:creationId xmlns:a16="http://schemas.microsoft.com/office/drawing/2014/main" id="{608FE87B-FA15-D647-B811-D808BF071A6C}"/>
              </a:ext>
            </a:extLst>
          </p:cNvPr>
          <p:cNvSpPr>
            <a:spLocks noGrp="1"/>
          </p:cNvSpPr>
          <p:nvPr>
            <p:ph idx="1"/>
          </p:nvPr>
        </p:nvSpPr>
        <p:spPr>
          <a:xfrm>
            <a:off x="838200" y="1601562"/>
            <a:ext cx="10515600" cy="4667250"/>
          </a:xfrm>
        </p:spPr>
        <p:txBody>
          <a:bodyPr>
            <a:noAutofit/>
          </a:bodyPr>
          <a:lstStyle/>
          <a:p>
            <a:endParaRPr lang="en-US" sz="2400" dirty="0">
              <a:solidFill>
                <a:schemeClr val="bg1"/>
              </a:solidFill>
            </a:endParaRPr>
          </a:p>
          <a:p>
            <a:r>
              <a:rPr lang="en-US" sz="2400" dirty="0">
                <a:solidFill>
                  <a:schemeClr val="bg1"/>
                </a:solidFill>
              </a:rPr>
              <a:t>9 out of 10 women with intellectual disabilities experience sexual assault. 1 in 4 people who report sexual assault are disabled</a:t>
            </a:r>
          </a:p>
          <a:p>
            <a:r>
              <a:rPr lang="en-US" sz="2400" dirty="0">
                <a:solidFill>
                  <a:schemeClr val="bg1"/>
                </a:solidFill>
              </a:rPr>
              <a:t>Australia has been condemned by the UN for forcibly </a:t>
            </a:r>
            <a:r>
              <a:rPr lang="en-US" sz="2400" dirty="0" err="1">
                <a:solidFill>
                  <a:schemeClr val="bg1"/>
                </a:solidFill>
              </a:rPr>
              <a:t>sterilising</a:t>
            </a:r>
            <a:r>
              <a:rPr lang="en-US" sz="2400" dirty="0">
                <a:solidFill>
                  <a:schemeClr val="bg1"/>
                </a:solidFill>
              </a:rPr>
              <a:t> disabled women and girls</a:t>
            </a:r>
          </a:p>
          <a:p>
            <a:r>
              <a:rPr lang="en-US" sz="2400" dirty="0">
                <a:solidFill>
                  <a:schemeClr val="bg1"/>
                </a:solidFill>
              </a:rPr>
              <a:t>Disabled people (especially Aboriginal and Torres Strait Islander disabled people) are over-policed and over-incarcerated</a:t>
            </a:r>
          </a:p>
          <a:p>
            <a:r>
              <a:rPr lang="en-US" sz="2400" dirty="0">
                <a:solidFill>
                  <a:schemeClr val="bg1"/>
                </a:solidFill>
              </a:rPr>
              <a:t>Disabled students are segregated and denied opportunities for education and employment</a:t>
            </a:r>
          </a:p>
          <a:p>
            <a:r>
              <a:rPr lang="en-US" sz="2400" dirty="0">
                <a:solidFill>
                  <a:schemeClr val="bg1"/>
                </a:solidFill>
              </a:rPr>
              <a:t>Disability is a common trope in films and TV, but only 5% of disabled characters are played by disabled actors</a:t>
            </a:r>
          </a:p>
          <a:p>
            <a:endParaRPr lang="en-US" sz="1600" dirty="0">
              <a:solidFill>
                <a:schemeClr val="tx2">
                  <a:lumMod val="40000"/>
                  <a:lumOff val="60000"/>
                </a:schemeClr>
              </a:solidFill>
            </a:endParaRPr>
          </a:p>
          <a:p>
            <a:pPr marL="0" indent="0">
              <a:buNone/>
            </a:pPr>
            <a:r>
              <a:rPr lang="en-US" sz="1600" i="1" dirty="0">
                <a:solidFill>
                  <a:schemeClr val="tx2">
                    <a:lumMod val="40000"/>
                    <a:lumOff val="60000"/>
                  </a:schemeClr>
                </a:solidFill>
              </a:rPr>
              <a:t>Sources: AND 2018; Ruderman White Paper 2016; AIFS 2012; Australian Human Rights Commission</a:t>
            </a:r>
          </a:p>
        </p:txBody>
      </p:sp>
    </p:spTree>
    <p:extLst>
      <p:ext uri="{BB962C8B-B14F-4D97-AF65-F5344CB8AC3E}">
        <p14:creationId xmlns:p14="http://schemas.microsoft.com/office/powerpoint/2010/main" val="1263060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6142-5488-A84F-A25E-CD24486B8C0F}"/>
              </a:ext>
            </a:extLst>
          </p:cNvPr>
          <p:cNvSpPr>
            <a:spLocks noGrp="1"/>
          </p:cNvSpPr>
          <p:nvPr>
            <p:ph type="title"/>
          </p:nvPr>
        </p:nvSpPr>
        <p:spPr/>
        <p:txBody>
          <a:bodyPr/>
          <a:lstStyle/>
          <a:p>
            <a:endParaRPr lang="en-US"/>
          </a:p>
        </p:txBody>
      </p:sp>
      <p:pic>
        <p:nvPicPr>
          <p:cNvPr id="7" name="Content Placeholder 6" descr="A wheelchair with a person's hand&#10;&#10;Description automatically generated">
            <a:extLst>
              <a:ext uri="{FF2B5EF4-FFF2-40B4-BE49-F238E27FC236}">
                <a16:creationId xmlns:a16="http://schemas.microsoft.com/office/drawing/2014/main" id="{DE0FE66E-FC50-854E-BA65-9F1ED74D5F05}"/>
              </a:ext>
            </a:extLst>
          </p:cNvPr>
          <p:cNvPicPr>
            <a:picLocks noGrp="1" noChangeAspect="1"/>
          </p:cNvPicPr>
          <p:nvPr>
            <p:ph idx="1"/>
          </p:nvPr>
        </p:nvPicPr>
        <p:blipFill>
          <a:blip r:embed="rId2"/>
          <a:stretch>
            <a:fillRect/>
          </a:stretch>
        </p:blipFill>
        <p:spPr>
          <a:xfrm>
            <a:off x="0" y="0"/>
            <a:ext cx="12192000" cy="6856978"/>
          </a:xfrm>
        </p:spPr>
      </p:pic>
    </p:spTree>
    <p:extLst>
      <p:ext uri="{BB962C8B-B14F-4D97-AF65-F5344CB8AC3E}">
        <p14:creationId xmlns:p14="http://schemas.microsoft.com/office/powerpoint/2010/main" val="3933142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7FAF-B0BF-4945-B025-48BD82DF5344}"/>
              </a:ext>
            </a:extLst>
          </p:cNvPr>
          <p:cNvSpPr>
            <a:spLocks noGrp="1"/>
          </p:cNvSpPr>
          <p:nvPr>
            <p:ph type="title"/>
          </p:nvPr>
        </p:nvSpPr>
        <p:spPr/>
        <p:txBody>
          <a:bodyPr/>
          <a:lstStyle/>
          <a:p>
            <a:endParaRPr lang="en-US"/>
          </a:p>
        </p:txBody>
      </p:sp>
      <p:pic>
        <p:nvPicPr>
          <p:cNvPr id="5" name="Content Placeholder 4" descr="A person jumping in the air with a wheelchair&#10;&#10;Description automatically generated">
            <a:extLst>
              <a:ext uri="{FF2B5EF4-FFF2-40B4-BE49-F238E27FC236}">
                <a16:creationId xmlns:a16="http://schemas.microsoft.com/office/drawing/2014/main" id="{28606D5D-959E-344F-951E-4FF2DF4D8791}"/>
              </a:ext>
            </a:extLst>
          </p:cNvPr>
          <p:cNvPicPr>
            <a:picLocks noGrp="1" noChangeAspect="1"/>
          </p:cNvPicPr>
          <p:nvPr>
            <p:ph idx="1"/>
          </p:nvPr>
        </p:nvPicPr>
        <p:blipFill>
          <a:blip r:embed="rId2"/>
          <a:stretch>
            <a:fillRect/>
          </a:stretch>
        </p:blipFill>
        <p:spPr>
          <a:xfrm>
            <a:off x="8229600" y="0"/>
            <a:ext cx="3962400" cy="3073400"/>
          </a:xfrm>
        </p:spPr>
      </p:pic>
      <p:pic>
        <p:nvPicPr>
          <p:cNvPr id="7" name="Picture 6" descr="A person running away from a wheelchair&#10;&#10;Description automatically generated">
            <a:extLst>
              <a:ext uri="{FF2B5EF4-FFF2-40B4-BE49-F238E27FC236}">
                <a16:creationId xmlns:a16="http://schemas.microsoft.com/office/drawing/2014/main" id="{02E92E9B-6C68-FE4D-8FC1-1661E96AFFE5}"/>
              </a:ext>
            </a:extLst>
          </p:cNvPr>
          <p:cNvPicPr>
            <a:picLocks noChangeAspect="1"/>
          </p:cNvPicPr>
          <p:nvPr/>
        </p:nvPicPr>
        <p:blipFill rotWithShape="1">
          <a:blip r:embed="rId3"/>
          <a:srcRect b="6484"/>
          <a:stretch/>
        </p:blipFill>
        <p:spPr>
          <a:xfrm>
            <a:off x="23601" y="4506458"/>
            <a:ext cx="3784861" cy="2351542"/>
          </a:xfrm>
          <a:prstGeom prst="rect">
            <a:avLst/>
          </a:prstGeom>
        </p:spPr>
      </p:pic>
      <p:pic>
        <p:nvPicPr>
          <p:cNvPr id="9" name="Picture 8" descr="A person jumping in the air with a wheelchair&#10;&#10;Description automatically generated">
            <a:extLst>
              <a:ext uri="{FF2B5EF4-FFF2-40B4-BE49-F238E27FC236}">
                <a16:creationId xmlns:a16="http://schemas.microsoft.com/office/drawing/2014/main" id="{D142CCAB-56F6-4A4F-8E19-2C6A3117A76F}"/>
              </a:ext>
            </a:extLst>
          </p:cNvPr>
          <p:cNvPicPr>
            <a:picLocks noChangeAspect="1"/>
          </p:cNvPicPr>
          <p:nvPr/>
        </p:nvPicPr>
        <p:blipFill rotWithShape="1">
          <a:blip r:embed="rId4"/>
          <a:srcRect t="11966"/>
          <a:stretch/>
        </p:blipFill>
        <p:spPr>
          <a:xfrm>
            <a:off x="3808463" y="2955812"/>
            <a:ext cx="2948348" cy="3906729"/>
          </a:xfrm>
          <a:prstGeom prst="rect">
            <a:avLst/>
          </a:prstGeom>
        </p:spPr>
      </p:pic>
      <p:pic>
        <p:nvPicPr>
          <p:cNvPr id="11" name="Picture 10" descr="A person jumping in the air with a wheelchair&#10;&#10;Description automatically generated">
            <a:extLst>
              <a:ext uri="{FF2B5EF4-FFF2-40B4-BE49-F238E27FC236}">
                <a16:creationId xmlns:a16="http://schemas.microsoft.com/office/drawing/2014/main" id="{569796DA-396C-F44B-BF16-A9BFB63C8D9C}"/>
              </a:ext>
            </a:extLst>
          </p:cNvPr>
          <p:cNvPicPr>
            <a:picLocks noChangeAspect="1"/>
          </p:cNvPicPr>
          <p:nvPr/>
        </p:nvPicPr>
        <p:blipFill>
          <a:blip r:embed="rId5"/>
          <a:stretch>
            <a:fillRect/>
          </a:stretch>
        </p:blipFill>
        <p:spPr>
          <a:xfrm>
            <a:off x="6756810" y="2955812"/>
            <a:ext cx="5435190" cy="3902188"/>
          </a:xfrm>
          <a:prstGeom prst="rect">
            <a:avLst/>
          </a:prstGeom>
        </p:spPr>
      </p:pic>
      <p:pic>
        <p:nvPicPr>
          <p:cNvPr id="13" name="Picture 12" descr="Silhouette of people jumping in the air with a wheelchair&#10;&#10;Description automatically generated">
            <a:extLst>
              <a:ext uri="{FF2B5EF4-FFF2-40B4-BE49-F238E27FC236}">
                <a16:creationId xmlns:a16="http://schemas.microsoft.com/office/drawing/2014/main" id="{D025B478-8970-184D-95D8-FD7BD466429F}"/>
              </a:ext>
            </a:extLst>
          </p:cNvPr>
          <p:cNvPicPr>
            <a:picLocks noChangeAspect="1"/>
          </p:cNvPicPr>
          <p:nvPr/>
        </p:nvPicPr>
        <p:blipFill>
          <a:blip r:embed="rId6"/>
          <a:stretch>
            <a:fillRect/>
          </a:stretch>
        </p:blipFill>
        <p:spPr>
          <a:xfrm>
            <a:off x="3775360" y="-41509"/>
            <a:ext cx="4492228" cy="2986311"/>
          </a:xfrm>
          <a:prstGeom prst="rect">
            <a:avLst/>
          </a:prstGeom>
        </p:spPr>
      </p:pic>
      <p:pic>
        <p:nvPicPr>
          <p:cNvPr id="15" name="Picture 14" descr="A person jumping in the air with a wheelchair and a bird flying&#10;&#10;Description automatically generated">
            <a:extLst>
              <a:ext uri="{FF2B5EF4-FFF2-40B4-BE49-F238E27FC236}">
                <a16:creationId xmlns:a16="http://schemas.microsoft.com/office/drawing/2014/main" id="{1171F200-E983-4C40-9C77-1C92F4694CBD}"/>
              </a:ext>
            </a:extLst>
          </p:cNvPr>
          <p:cNvPicPr>
            <a:picLocks noChangeAspect="1"/>
          </p:cNvPicPr>
          <p:nvPr/>
        </p:nvPicPr>
        <p:blipFill>
          <a:blip r:embed="rId7"/>
          <a:stretch>
            <a:fillRect/>
          </a:stretch>
        </p:blipFill>
        <p:spPr>
          <a:xfrm>
            <a:off x="-1" y="0"/>
            <a:ext cx="3813349" cy="2514600"/>
          </a:xfrm>
          <a:prstGeom prst="rect">
            <a:avLst/>
          </a:prstGeom>
        </p:spPr>
      </p:pic>
      <p:pic>
        <p:nvPicPr>
          <p:cNvPr id="17" name="Picture 16" descr="A silhouette of a person jumping in the air with a wheelchair&#10;&#10;Description automatically generated">
            <a:extLst>
              <a:ext uri="{FF2B5EF4-FFF2-40B4-BE49-F238E27FC236}">
                <a16:creationId xmlns:a16="http://schemas.microsoft.com/office/drawing/2014/main" id="{853B1505-219D-5F42-9BE5-521572A5A93F}"/>
              </a:ext>
            </a:extLst>
          </p:cNvPr>
          <p:cNvPicPr>
            <a:picLocks noChangeAspect="1"/>
          </p:cNvPicPr>
          <p:nvPr/>
        </p:nvPicPr>
        <p:blipFill rotWithShape="1">
          <a:blip r:embed="rId8"/>
          <a:srcRect b="18558"/>
          <a:stretch/>
        </p:blipFill>
        <p:spPr>
          <a:xfrm>
            <a:off x="23601" y="2426605"/>
            <a:ext cx="3808462" cy="2510055"/>
          </a:xfrm>
          <a:prstGeom prst="rect">
            <a:avLst/>
          </a:prstGeom>
        </p:spPr>
      </p:pic>
    </p:spTree>
    <p:extLst>
      <p:ext uri="{BB962C8B-B14F-4D97-AF65-F5344CB8AC3E}">
        <p14:creationId xmlns:p14="http://schemas.microsoft.com/office/powerpoint/2010/main" val="1439108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33C05-D617-1545-B6A4-5DD8F5402701}"/>
              </a:ext>
            </a:extLst>
          </p:cNvPr>
          <p:cNvSpPr>
            <a:spLocks noGrp="1"/>
          </p:cNvSpPr>
          <p:nvPr>
            <p:ph type="title"/>
          </p:nvPr>
        </p:nvSpPr>
        <p:spPr>
          <a:xfrm>
            <a:off x="816429" y="267629"/>
            <a:ext cx="6520543" cy="1107808"/>
          </a:xfrm>
        </p:spPr>
        <p:txBody>
          <a:bodyPr>
            <a:normAutofit fontScale="90000"/>
          </a:bodyPr>
          <a:lstStyle/>
          <a:p>
            <a:r>
              <a:rPr lang="en-US" dirty="0">
                <a:solidFill>
                  <a:schemeClr val="bg2"/>
                </a:solidFill>
              </a:rPr>
              <a:t>History of disability activism: the 504 sit-ins</a:t>
            </a:r>
          </a:p>
        </p:txBody>
      </p:sp>
      <p:sp>
        <p:nvSpPr>
          <p:cNvPr id="3" name="Content Placeholder 2">
            <a:extLst>
              <a:ext uri="{FF2B5EF4-FFF2-40B4-BE49-F238E27FC236}">
                <a16:creationId xmlns:a16="http://schemas.microsoft.com/office/drawing/2014/main" id="{12935196-063E-D64C-893F-7D1AB298E929}"/>
              </a:ext>
            </a:extLst>
          </p:cNvPr>
          <p:cNvSpPr>
            <a:spLocks noGrp="1"/>
          </p:cNvSpPr>
          <p:nvPr>
            <p:ph idx="1"/>
          </p:nvPr>
        </p:nvSpPr>
        <p:spPr>
          <a:xfrm>
            <a:off x="603817" y="1690688"/>
            <a:ext cx="6339424" cy="4911590"/>
          </a:xfrm>
        </p:spPr>
        <p:txBody>
          <a:bodyPr>
            <a:normAutofit fontScale="92500" lnSpcReduction="10000"/>
          </a:bodyPr>
          <a:lstStyle/>
          <a:p>
            <a:r>
              <a:rPr lang="en-US" dirty="0">
                <a:solidFill>
                  <a:schemeClr val="bg2"/>
                </a:solidFill>
                <a:latin typeface="+mj-lt"/>
              </a:rPr>
              <a:t>In 1977, a group of disabled activists staged a sit-in to demand the passage of Section 504 of the Rehabilitation Act</a:t>
            </a:r>
          </a:p>
          <a:p>
            <a:pPr algn="l"/>
            <a:r>
              <a:rPr lang="en-AU" b="0" i="0" dirty="0">
                <a:solidFill>
                  <a:schemeClr val="bg1"/>
                </a:solidFill>
                <a:effectLst/>
                <a:latin typeface="+mj-lt"/>
              </a:rPr>
              <a:t>The protest was successful and eventually led to the passage of the Americans with Disabilities Act, the first disability antidiscrimination law in the world (Australia passed the Disability Discrimination Act in 1992)</a:t>
            </a:r>
          </a:p>
          <a:p>
            <a:pPr algn="l"/>
            <a:r>
              <a:rPr lang="en-AU" b="0" i="0" dirty="0">
                <a:solidFill>
                  <a:schemeClr val="bg1"/>
                </a:solidFill>
                <a:effectLst/>
                <a:latin typeface="+mj-lt"/>
              </a:rPr>
              <a:t>Only possible with community support from the Black Panthers, the Gay </a:t>
            </a:r>
            <a:r>
              <a:rPr lang="en-AU" b="0" i="0" dirty="0" err="1">
                <a:solidFill>
                  <a:schemeClr val="bg1"/>
                </a:solidFill>
                <a:effectLst/>
                <a:latin typeface="+mj-lt"/>
              </a:rPr>
              <a:t>Mens</a:t>
            </a:r>
            <a:r>
              <a:rPr lang="en-AU" b="0" i="0" dirty="0">
                <a:solidFill>
                  <a:schemeClr val="bg1"/>
                </a:solidFill>
                <a:effectLst/>
                <a:latin typeface="+mj-lt"/>
              </a:rPr>
              <a:t>' Butterfly Brigade, and trade unions (incl. the United Farm Workers and the International Association of Machinists)</a:t>
            </a:r>
          </a:p>
          <a:p>
            <a:endParaRPr lang="en-US" dirty="0">
              <a:solidFill>
                <a:schemeClr val="bg2"/>
              </a:solidFill>
            </a:endParaRPr>
          </a:p>
        </p:txBody>
      </p:sp>
      <p:pic>
        <p:nvPicPr>
          <p:cNvPr id="4" name="Picture 2" descr="The 1977 Disability Rights Protest That Broke Records and Changed ...">
            <a:extLst>
              <a:ext uri="{FF2B5EF4-FFF2-40B4-BE49-F238E27FC236}">
                <a16:creationId xmlns:a16="http://schemas.microsoft.com/office/drawing/2014/main" id="{0B551727-863A-BE46-AD5F-E906EE733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1344" y="3428999"/>
            <a:ext cx="5250656" cy="35004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REAM | Visit the Empire State Plaza &amp; New York State Capitol">
            <a:extLst>
              <a:ext uri="{FF2B5EF4-FFF2-40B4-BE49-F238E27FC236}">
                <a16:creationId xmlns:a16="http://schemas.microsoft.com/office/drawing/2014/main" id="{D2E14FA6-D085-FF46-AF3A-66D3988923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1342" y="0"/>
            <a:ext cx="5250657" cy="349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081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F9E316-1D5E-034B-BA73-B66EAB6DF663}"/>
              </a:ext>
            </a:extLst>
          </p:cNvPr>
          <p:cNvSpPr/>
          <p:nvPr/>
        </p:nvSpPr>
        <p:spPr>
          <a:xfrm>
            <a:off x="838200" y="1838099"/>
            <a:ext cx="7119257" cy="339294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44CD6910-B5D8-CD47-9B0B-5C288B603D23}"/>
              </a:ext>
            </a:extLst>
          </p:cNvPr>
          <p:cNvSpPr>
            <a:spLocks noGrp="1"/>
          </p:cNvSpPr>
          <p:nvPr>
            <p:ph type="title"/>
          </p:nvPr>
        </p:nvSpPr>
        <p:spPr/>
        <p:txBody>
          <a:bodyPr/>
          <a:lstStyle/>
          <a:p>
            <a:r>
              <a:rPr lang="en-US" dirty="0">
                <a:solidFill>
                  <a:schemeClr val="bg1"/>
                </a:solidFill>
              </a:rPr>
              <a:t>History of disability activism: the 504 sit-ins</a:t>
            </a:r>
          </a:p>
        </p:txBody>
      </p:sp>
      <p:sp>
        <p:nvSpPr>
          <p:cNvPr id="3" name="Content Placeholder 2">
            <a:extLst>
              <a:ext uri="{FF2B5EF4-FFF2-40B4-BE49-F238E27FC236}">
                <a16:creationId xmlns:a16="http://schemas.microsoft.com/office/drawing/2014/main" id="{AED2195D-A2F8-4E4D-B8FD-D7BC44A63734}"/>
              </a:ext>
            </a:extLst>
          </p:cNvPr>
          <p:cNvSpPr>
            <a:spLocks noGrp="1"/>
          </p:cNvSpPr>
          <p:nvPr>
            <p:ph idx="1"/>
          </p:nvPr>
        </p:nvSpPr>
        <p:spPr>
          <a:xfrm>
            <a:off x="838201" y="1992085"/>
            <a:ext cx="7119256" cy="4500789"/>
          </a:xfrm>
        </p:spPr>
        <p:txBody>
          <a:bodyPr>
            <a:normAutofit fontScale="92500" lnSpcReduction="20000"/>
          </a:bodyPr>
          <a:lstStyle/>
          <a:p>
            <a:pPr marL="0" indent="0">
              <a:buNone/>
            </a:pPr>
            <a:r>
              <a:rPr lang="en-AU" sz="2600" dirty="0"/>
              <a:t>“to my brothers and sisters that are Black and that are handicapped: Get out there, we need you. Come here, we need you. Wherever you are, we need you. Get out of your bed, get into your wheelchair. Get out of your crutches, get into your canes. If you can't walk, call somebody, talk to somebody over the telephone; if you can't talk, write; if you can’t write use sign language; use any method of communication that is all — all of it is open. </a:t>
            </a:r>
          </a:p>
          <a:p>
            <a:endParaRPr lang="en-AU" sz="2600" dirty="0"/>
          </a:p>
          <a:p>
            <a:pPr marL="0" indent="0">
              <a:buNone/>
            </a:pPr>
            <a:r>
              <a:rPr lang="en-AU" sz="2600" dirty="0"/>
              <a:t>We need to do all we can.”</a:t>
            </a:r>
          </a:p>
          <a:p>
            <a:pPr marL="0" indent="0">
              <a:buNone/>
            </a:pPr>
            <a:endParaRPr lang="en-AU" dirty="0">
              <a:solidFill>
                <a:schemeClr val="bg1"/>
              </a:solidFill>
            </a:endParaRPr>
          </a:p>
          <a:p>
            <a:pPr marL="457200" lvl="1" indent="0">
              <a:buNone/>
            </a:pPr>
            <a:r>
              <a:rPr lang="en-AU" sz="2600" dirty="0">
                <a:solidFill>
                  <a:schemeClr val="bg1"/>
                </a:solidFill>
              </a:rPr>
              <a:t>– Dennis Billups (right), 1977, published in the Black Panther Party’s newsletter</a:t>
            </a:r>
            <a:endParaRPr lang="en-US" sz="2600" dirty="0">
              <a:solidFill>
                <a:schemeClr val="bg1"/>
              </a:solidFill>
            </a:endParaRPr>
          </a:p>
        </p:txBody>
      </p:sp>
      <p:pic>
        <p:nvPicPr>
          <p:cNvPr id="3074" name="Picture 2" descr="Two Black disabled members of the Black Panthers: Brad Lomax and Dennis Billu0ps">
            <a:extLst>
              <a:ext uri="{FF2B5EF4-FFF2-40B4-BE49-F238E27FC236}">
                <a16:creationId xmlns:a16="http://schemas.microsoft.com/office/drawing/2014/main" id="{6B4394DF-17FB-BE4F-8854-B9CB2BE07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6540" y="1867354"/>
            <a:ext cx="4125460" cy="4990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315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2D77-CB60-F141-809E-CE4C1C9B9A47}"/>
              </a:ext>
            </a:extLst>
          </p:cNvPr>
          <p:cNvSpPr>
            <a:spLocks noGrp="1"/>
          </p:cNvSpPr>
          <p:nvPr>
            <p:ph type="title"/>
          </p:nvPr>
        </p:nvSpPr>
        <p:spPr>
          <a:xfrm>
            <a:off x="6564086" y="391886"/>
            <a:ext cx="4789714" cy="1298802"/>
          </a:xfrm>
        </p:spPr>
        <p:txBody>
          <a:bodyPr/>
          <a:lstStyle/>
          <a:p>
            <a:r>
              <a:rPr lang="en-US" dirty="0">
                <a:solidFill>
                  <a:schemeClr val="bg2"/>
                </a:solidFill>
              </a:rPr>
              <a:t>History of disability activism: ADAPT</a:t>
            </a:r>
          </a:p>
        </p:txBody>
      </p:sp>
      <p:pic>
        <p:nvPicPr>
          <p:cNvPr id="4" name="Content Placeholder 3" descr="3 wheelchair using ADAPT activists, including John Hoffman, Anita Cameron and Mira Murillo">
            <a:extLst>
              <a:ext uri="{FF2B5EF4-FFF2-40B4-BE49-F238E27FC236}">
                <a16:creationId xmlns:a16="http://schemas.microsoft.com/office/drawing/2014/main" id="{14237996-9248-4C43-ACB3-FD2DFD039043}"/>
              </a:ext>
            </a:extLst>
          </p:cNvPr>
          <p:cNvPicPr>
            <a:picLocks noGrp="1" noChangeAspect="1"/>
          </p:cNvPicPr>
          <p:nvPr>
            <p:ph idx="1"/>
          </p:nvPr>
        </p:nvPicPr>
        <p:blipFill rotWithShape="1">
          <a:blip r:embed="rId2"/>
          <a:srcRect l="16492" r="1605"/>
          <a:stretch/>
        </p:blipFill>
        <p:spPr>
          <a:xfrm>
            <a:off x="6242280" y="2759529"/>
            <a:ext cx="5962473" cy="4098471"/>
          </a:xfrm>
          <a:prstGeom prst="rect">
            <a:avLst/>
          </a:prstGeom>
        </p:spPr>
      </p:pic>
      <p:pic>
        <p:nvPicPr>
          <p:cNvPr id="5" name="Picture 2" descr="Wheelchair using protestors with signs reading I'd Hammer Out Justice, Curb Cuts Not Fines, ASKING DID NOT WORK, EQUAL  RIGHTS NOT JAIL">
            <a:extLst>
              <a:ext uri="{FF2B5EF4-FFF2-40B4-BE49-F238E27FC236}">
                <a16:creationId xmlns:a16="http://schemas.microsoft.com/office/drawing/2014/main" id="{6A6421EE-BDF4-3D42-9EE6-B4A4D54694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209" b="345"/>
          <a:stretch/>
        </p:blipFill>
        <p:spPr bwMode="auto">
          <a:xfrm>
            <a:off x="0" y="0"/>
            <a:ext cx="6242300" cy="35106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heelchair using protestors with signs reading It's illegal and a dog of a policy, Lifts not Lies, Freedom Rider, Buses are for Everyone">
            <a:extLst>
              <a:ext uri="{FF2B5EF4-FFF2-40B4-BE49-F238E27FC236}">
                <a16:creationId xmlns:a16="http://schemas.microsoft.com/office/drawing/2014/main" id="{BAA229D8-F761-AD48-9489-E9B524D086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499" b="6931"/>
          <a:stretch/>
        </p:blipFill>
        <p:spPr bwMode="auto">
          <a:xfrm>
            <a:off x="0" y="3347368"/>
            <a:ext cx="6242280" cy="3510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912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6478-16BD-BB4D-894B-0043D30486A0}"/>
              </a:ext>
            </a:extLst>
          </p:cNvPr>
          <p:cNvSpPr>
            <a:spLocks noGrp="1"/>
          </p:cNvSpPr>
          <p:nvPr>
            <p:ph type="title"/>
          </p:nvPr>
        </p:nvSpPr>
        <p:spPr>
          <a:xfrm>
            <a:off x="414338" y="300039"/>
            <a:ext cx="6915151" cy="1390650"/>
          </a:xfrm>
        </p:spPr>
        <p:txBody>
          <a:bodyPr>
            <a:normAutofit/>
          </a:bodyPr>
          <a:lstStyle/>
          <a:p>
            <a:r>
              <a:rPr lang="en-US" dirty="0">
                <a:solidFill>
                  <a:schemeClr val="bg1"/>
                </a:solidFill>
              </a:rPr>
              <a:t>History of disability activism: protest actions in Australia</a:t>
            </a:r>
          </a:p>
        </p:txBody>
      </p:sp>
      <p:sp>
        <p:nvSpPr>
          <p:cNvPr id="3" name="Content Placeholder 2">
            <a:extLst>
              <a:ext uri="{FF2B5EF4-FFF2-40B4-BE49-F238E27FC236}">
                <a16:creationId xmlns:a16="http://schemas.microsoft.com/office/drawing/2014/main" id="{1F156BA7-CC0A-8D42-988E-26CF90AC1BA7}"/>
              </a:ext>
            </a:extLst>
          </p:cNvPr>
          <p:cNvSpPr>
            <a:spLocks noGrp="1"/>
          </p:cNvSpPr>
          <p:nvPr>
            <p:ph idx="1"/>
          </p:nvPr>
        </p:nvSpPr>
        <p:spPr>
          <a:xfrm>
            <a:off x="185738" y="1819275"/>
            <a:ext cx="7143751" cy="5038725"/>
          </a:xfrm>
        </p:spPr>
        <p:txBody>
          <a:bodyPr>
            <a:normAutofit fontScale="85000" lnSpcReduction="20000"/>
          </a:bodyPr>
          <a:lstStyle/>
          <a:p>
            <a:r>
              <a:rPr lang="en-US" sz="3100" dirty="0">
                <a:solidFill>
                  <a:schemeClr val="bg1"/>
                </a:solidFill>
                <a:latin typeface="+mj-lt"/>
              </a:rPr>
              <a:t>In the 1970s, a group of disabled people </a:t>
            </a:r>
            <a:r>
              <a:rPr lang="en-US" sz="3100" dirty="0" err="1">
                <a:solidFill>
                  <a:schemeClr val="bg1"/>
                </a:solidFill>
                <a:latin typeface="+mj-lt"/>
              </a:rPr>
              <a:t>institutionalised</a:t>
            </a:r>
            <a:r>
              <a:rPr lang="en-US" sz="3100" dirty="0">
                <a:solidFill>
                  <a:schemeClr val="bg1"/>
                </a:solidFill>
                <a:latin typeface="+mj-lt"/>
              </a:rPr>
              <a:t> in the ‘Home for Incurables’ in Ryde, Sydney, began a campaign to demand better care and support. Ultimately this led to devolution (de-</a:t>
            </a:r>
            <a:r>
              <a:rPr lang="en-US" sz="3100" dirty="0" err="1">
                <a:solidFill>
                  <a:schemeClr val="bg1"/>
                </a:solidFill>
                <a:latin typeface="+mj-lt"/>
              </a:rPr>
              <a:t>institutionalisation</a:t>
            </a:r>
            <a:r>
              <a:rPr lang="en-US" sz="3100" dirty="0">
                <a:solidFill>
                  <a:schemeClr val="bg1"/>
                </a:solidFill>
                <a:latin typeface="+mj-lt"/>
              </a:rPr>
              <a:t>)</a:t>
            </a:r>
          </a:p>
          <a:p>
            <a:r>
              <a:rPr lang="en-US" sz="3100" dirty="0">
                <a:solidFill>
                  <a:schemeClr val="bg1"/>
                </a:solidFill>
                <a:latin typeface="+mj-lt"/>
              </a:rPr>
              <a:t>In 1978, ten disabled activists from the Disabled People’s Action Forum blockaded a number of Melbourne buildings protesting inaccessibility</a:t>
            </a:r>
          </a:p>
          <a:p>
            <a:r>
              <a:rPr lang="en-US" sz="3100" dirty="0">
                <a:solidFill>
                  <a:schemeClr val="bg1"/>
                </a:solidFill>
                <a:latin typeface="+mj-lt"/>
              </a:rPr>
              <a:t>Also in 1978, a group of 100 disabled activists held a protest outside Canberra’s Parliament House condemning new legislation allowing over-taxation of government allowances. The law was rescinded</a:t>
            </a:r>
          </a:p>
          <a:p>
            <a:r>
              <a:rPr lang="en-US" sz="3100" dirty="0">
                <a:solidFill>
                  <a:schemeClr val="bg1"/>
                </a:solidFill>
                <a:latin typeface="+mj-lt"/>
              </a:rPr>
              <a:t>In 1979 Joan Hume and </a:t>
            </a:r>
            <a:r>
              <a:rPr lang="en-US" sz="3100" dirty="0" err="1">
                <a:solidFill>
                  <a:schemeClr val="bg1"/>
                </a:solidFill>
                <a:latin typeface="+mj-lt"/>
              </a:rPr>
              <a:t>Genni</a:t>
            </a:r>
            <a:r>
              <a:rPr lang="en-US" sz="3100" dirty="0">
                <a:solidFill>
                  <a:schemeClr val="bg1"/>
                </a:solidFill>
                <a:latin typeface="+mj-lt"/>
              </a:rPr>
              <a:t> </a:t>
            </a:r>
            <a:r>
              <a:rPr lang="en-US" sz="3100" dirty="0" err="1">
                <a:solidFill>
                  <a:schemeClr val="bg1"/>
                </a:solidFill>
                <a:latin typeface="+mj-lt"/>
              </a:rPr>
              <a:t>Batterham</a:t>
            </a:r>
            <a:r>
              <a:rPr lang="en-US" sz="3100" dirty="0">
                <a:solidFill>
                  <a:schemeClr val="bg1"/>
                </a:solidFill>
                <a:latin typeface="+mj-lt"/>
              </a:rPr>
              <a:t> </a:t>
            </a:r>
            <a:r>
              <a:rPr lang="en-US" sz="3100" dirty="0" err="1">
                <a:solidFill>
                  <a:schemeClr val="bg1"/>
                </a:solidFill>
                <a:latin typeface="+mj-lt"/>
              </a:rPr>
              <a:t>organised</a:t>
            </a:r>
            <a:r>
              <a:rPr lang="en-US" sz="3100" dirty="0">
                <a:solidFill>
                  <a:schemeClr val="bg1"/>
                </a:solidFill>
                <a:latin typeface="+mj-lt"/>
              </a:rPr>
              <a:t> a protest about the lack of wheelchair access at the opening of the Eastern Suburbs Railway</a:t>
            </a:r>
            <a:endParaRPr lang="en-US" dirty="0">
              <a:solidFill>
                <a:schemeClr val="bg1"/>
              </a:solidFill>
            </a:endParaRPr>
          </a:p>
          <a:p>
            <a:endParaRPr lang="en-US" dirty="0">
              <a:solidFill>
                <a:schemeClr val="bg1"/>
              </a:solidFill>
            </a:endParaRPr>
          </a:p>
        </p:txBody>
      </p:sp>
      <p:pic>
        <p:nvPicPr>
          <p:cNvPr id="5" name="Picture 4" descr="Geoff Bell, a white wheelchair user, holding a sign: We don't need a stairway to paradise. We want ramps to independence.">
            <a:extLst>
              <a:ext uri="{FF2B5EF4-FFF2-40B4-BE49-F238E27FC236}">
                <a16:creationId xmlns:a16="http://schemas.microsoft.com/office/drawing/2014/main" id="{D3FD6535-A536-DA41-8C1F-7BA73F945F93}"/>
              </a:ext>
            </a:extLst>
          </p:cNvPr>
          <p:cNvPicPr>
            <a:picLocks noChangeAspect="1"/>
          </p:cNvPicPr>
          <p:nvPr/>
        </p:nvPicPr>
        <p:blipFill>
          <a:blip r:embed="rId2"/>
          <a:stretch>
            <a:fillRect/>
          </a:stretch>
        </p:blipFill>
        <p:spPr>
          <a:xfrm>
            <a:off x="7534583" y="0"/>
            <a:ext cx="4657417" cy="6872742"/>
          </a:xfrm>
          <a:prstGeom prst="rect">
            <a:avLst/>
          </a:prstGeom>
        </p:spPr>
      </p:pic>
    </p:spTree>
    <p:extLst>
      <p:ext uri="{BB962C8B-B14F-4D97-AF65-F5344CB8AC3E}">
        <p14:creationId xmlns:p14="http://schemas.microsoft.com/office/powerpoint/2010/main" val="1143534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FC6F-BA9C-E649-A736-735BF8A993B0}"/>
              </a:ext>
            </a:extLst>
          </p:cNvPr>
          <p:cNvSpPr>
            <a:spLocks noGrp="1"/>
          </p:cNvSpPr>
          <p:nvPr>
            <p:ph type="title"/>
          </p:nvPr>
        </p:nvSpPr>
        <p:spPr>
          <a:xfrm>
            <a:off x="560612" y="308773"/>
            <a:ext cx="11228616" cy="1325563"/>
          </a:xfrm>
        </p:spPr>
        <p:txBody>
          <a:bodyPr/>
          <a:lstStyle/>
          <a:p>
            <a:r>
              <a:rPr lang="en-US" dirty="0">
                <a:solidFill>
                  <a:schemeClr val="tx2">
                    <a:lumMod val="40000"/>
                    <a:lumOff val="60000"/>
                  </a:schemeClr>
                </a:solidFill>
              </a:rPr>
              <a:t>History of disability activism: Protest in Australia</a:t>
            </a:r>
          </a:p>
        </p:txBody>
      </p:sp>
      <p:sp>
        <p:nvSpPr>
          <p:cNvPr id="3" name="Content Placeholder 2">
            <a:extLst>
              <a:ext uri="{FF2B5EF4-FFF2-40B4-BE49-F238E27FC236}">
                <a16:creationId xmlns:a16="http://schemas.microsoft.com/office/drawing/2014/main" id="{E07585A1-8C22-684D-9377-58107FE86475}"/>
              </a:ext>
            </a:extLst>
          </p:cNvPr>
          <p:cNvSpPr>
            <a:spLocks noGrp="1"/>
          </p:cNvSpPr>
          <p:nvPr>
            <p:ph idx="1"/>
          </p:nvPr>
        </p:nvSpPr>
        <p:spPr>
          <a:xfrm>
            <a:off x="560612" y="1393453"/>
            <a:ext cx="10951031" cy="2539392"/>
          </a:xfrm>
        </p:spPr>
        <p:txBody>
          <a:bodyPr wrap="square">
            <a:normAutofit lnSpcReduction="10000"/>
          </a:bodyPr>
          <a:lstStyle/>
          <a:p>
            <a:r>
              <a:rPr lang="en-US" sz="2400" dirty="0">
                <a:solidFill>
                  <a:schemeClr val="bg1"/>
                </a:solidFill>
                <a:latin typeface="+mj-lt"/>
              </a:rPr>
              <a:t>In 1980, Ben Meads convened a meeting of the newly founded Union of Handicapped People (later changed to Handicapped Persons’ Alliance)</a:t>
            </a:r>
          </a:p>
          <a:p>
            <a:r>
              <a:rPr lang="en-US" sz="2400" dirty="0">
                <a:solidFill>
                  <a:schemeClr val="bg1"/>
                </a:solidFill>
                <a:latin typeface="+mj-lt"/>
              </a:rPr>
              <a:t>In 1981, the International Year of Disabled Persons, disabled activists (including Ben Meads, Joan Hume, Margaret Cooper, Geoff Bell, Jan </a:t>
            </a:r>
            <a:r>
              <a:rPr lang="en-US" sz="2400" dirty="0" err="1">
                <a:solidFill>
                  <a:schemeClr val="bg1"/>
                </a:solidFill>
                <a:latin typeface="+mj-lt"/>
              </a:rPr>
              <a:t>Daisley</a:t>
            </a:r>
            <a:r>
              <a:rPr lang="en-US" sz="2400" dirty="0">
                <a:solidFill>
                  <a:schemeClr val="bg1"/>
                </a:solidFill>
                <a:latin typeface="+mj-lt"/>
              </a:rPr>
              <a:t>, Wendy Potter, Graeme Innes, Robert Wood, Les Hume, Bronwyn </a:t>
            </a:r>
            <a:r>
              <a:rPr lang="en-US" sz="2400" dirty="0" err="1">
                <a:solidFill>
                  <a:schemeClr val="bg1"/>
                </a:solidFill>
                <a:latin typeface="+mj-lt"/>
              </a:rPr>
              <a:t>Moye</a:t>
            </a:r>
            <a:r>
              <a:rPr lang="en-US" sz="2400" dirty="0">
                <a:solidFill>
                  <a:schemeClr val="bg1"/>
                </a:solidFill>
                <a:latin typeface="+mj-lt"/>
              </a:rPr>
              <a:t>, John </a:t>
            </a:r>
            <a:r>
              <a:rPr lang="en-US" sz="2400" dirty="0" err="1">
                <a:solidFill>
                  <a:schemeClr val="bg1"/>
                </a:solidFill>
                <a:latin typeface="+mj-lt"/>
              </a:rPr>
              <a:t>Moxon</a:t>
            </a:r>
            <a:r>
              <a:rPr lang="en-US" sz="2400" dirty="0">
                <a:solidFill>
                  <a:schemeClr val="bg1"/>
                </a:solidFill>
                <a:latin typeface="+mj-lt"/>
              </a:rPr>
              <a:t> and others) founded the NSW branch of Disabled Peoples International</a:t>
            </a:r>
          </a:p>
          <a:p>
            <a:pPr marL="0" indent="0">
              <a:buNone/>
            </a:pPr>
            <a:r>
              <a:rPr lang="en-US" sz="2400" dirty="0">
                <a:solidFill>
                  <a:schemeClr val="bg1"/>
                </a:solidFill>
                <a:latin typeface="+mj-lt"/>
              </a:rPr>
              <a:t>   (later PWDA)</a:t>
            </a:r>
          </a:p>
          <a:p>
            <a:endParaRPr lang="en-US" sz="2400" dirty="0">
              <a:solidFill>
                <a:schemeClr val="bg1"/>
              </a:solidFill>
              <a:latin typeface="+mj-lt"/>
            </a:endParaRPr>
          </a:p>
          <a:p>
            <a:endParaRPr lang="en-US" sz="2400" dirty="0">
              <a:solidFill>
                <a:schemeClr val="bg1"/>
              </a:solidFill>
              <a:latin typeface="+mj-lt"/>
            </a:endParaRPr>
          </a:p>
          <a:p>
            <a:endParaRPr lang="en-US" sz="2400" dirty="0"/>
          </a:p>
        </p:txBody>
      </p:sp>
      <p:pic>
        <p:nvPicPr>
          <p:cNvPr id="4098" name="Picture 2" descr="A black and white group photo of PWDA staff, including 5 wheelchair users and one person using a cane.">
            <a:extLst>
              <a:ext uri="{FF2B5EF4-FFF2-40B4-BE49-F238E27FC236}">
                <a16:creationId xmlns:a16="http://schemas.microsoft.com/office/drawing/2014/main" id="{84BB0DE4-D3B4-CA42-9FFB-A4E33A3FF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7432" y="3298371"/>
            <a:ext cx="5034568" cy="35596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F68075B-E5B5-4B44-A09E-01845DE9CFD3}"/>
              </a:ext>
            </a:extLst>
          </p:cNvPr>
          <p:cNvSpPr txBox="1"/>
          <p:nvPr/>
        </p:nvSpPr>
        <p:spPr>
          <a:xfrm>
            <a:off x="560612" y="3739357"/>
            <a:ext cx="659682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latin typeface="+mj-lt"/>
              </a:rPr>
              <a:t>In 1983, Joan Hume, Lesley Hall, Jan </a:t>
            </a:r>
            <a:r>
              <a:rPr lang="en-US" sz="2400" dirty="0" err="1">
                <a:solidFill>
                  <a:schemeClr val="bg1"/>
                </a:solidFill>
                <a:latin typeface="+mj-lt"/>
              </a:rPr>
              <a:t>Daisley</a:t>
            </a:r>
            <a:r>
              <a:rPr lang="en-US" sz="2400" dirty="0">
                <a:solidFill>
                  <a:schemeClr val="bg1"/>
                </a:solidFill>
                <a:latin typeface="+mj-lt"/>
              </a:rPr>
              <a:t> and other members of Women with Disabilities Feminist Collective gathered to protest against the Miss Australia Quest, a charity event for the Spastic Centre (now Cerebral Palsy Association) where people with cerebral palsy were not allowed to attend</a:t>
            </a:r>
          </a:p>
        </p:txBody>
      </p:sp>
    </p:spTree>
    <p:extLst>
      <p:ext uri="{BB962C8B-B14F-4D97-AF65-F5344CB8AC3E}">
        <p14:creationId xmlns:p14="http://schemas.microsoft.com/office/powerpoint/2010/main" val="3494359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6360-D673-0743-AD10-F6DE6B264456}"/>
              </a:ext>
            </a:extLst>
          </p:cNvPr>
          <p:cNvSpPr>
            <a:spLocks noGrp="1"/>
          </p:cNvSpPr>
          <p:nvPr>
            <p:ph type="title"/>
          </p:nvPr>
        </p:nvSpPr>
        <p:spPr>
          <a:xfrm>
            <a:off x="838200" y="365125"/>
            <a:ext cx="6383920" cy="1120775"/>
          </a:xfrm>
        </p:spPr>
        <p:txBody>
          <a:bodyPr>
            <a:normAutofit fontScale="90000"/>
          </a:bodyPr>
          <a:lstStyle/>
          <a:p>
            <a:r>
              <a:rPr lang="en-US" dirty="0">
                <a:solidFill>
                  <a:schemeClr val="tx2">
                    <a:lumMod val="40000"/>
                    <a:lumOff val="60000"/>
                  </a:schemeClr>
                </a:solidFill>
              </a:rPr>
              <a:t>History of disability activism: Protest in Australia</a:t>
            </a:r>
          </a:p>
        </p:txBody>
      </p:sp>
      <p:sp>
        <p:nvSpPr>
          <p:cNvPr id="3" name="Content Placeholder 2">
            <a:extLst>
              <a:ext uri="{FF2B5EF4-FFF2-40B4-BE49-F238E27FC236}">
                <a16:creationId xmlns:a16="http://schemas.microsoft.com/office/drawing/2014/main" id="{675F77C9-B0DE-614B-A79B-87DED8A2E977}"/>
              </a:ext>
            </a:extLst>
          </p:cNvPr>
          <p:cNvSpPr>
            <a:spLocks noGrp="1"/>
          </p:cNvSpPr>
          <p:nvPr>
            <p:ph idx="1"/>
          </p:nvPr>
        </p:nvSpPr>
        <p:spPr>
          <a:xfrm>
            <a:off x="838201" y="1825625"/>
            <a:ext cx="5856514" cy="4667250"/>
          </a:xfrm>
        </p:spPr>
        <p:txBody>
          <a:bodyPr>
            <a:normAutofit fontScale="85000" lnSpcReduction="20000"/>
          </a:bodyPr>
          <a:lstStyle/>
          <a:p>
            <a:r>
              <a:rPr lang="en-US" dirty="0">
                <a:solidFill>
                  <a:schemeClr val="bg1"/>
                </a:solidFill>
                <a:latin typeface="+mj-lt"/>
              </a:rPr>
              <a:t>In 1986, disabled activists including Rob </a:t>
            </a:r>
            <a:r>
              <a:rPr lang="en-US" dirty="0" err="1">
                <a:solidFill>
                  <a:schemeClr val="bg1"/>
                </a:solidFill>
                <a:latin typeface="+mj-lt"/>
              </a:rPr>
              <a:t>Macnamara</a:t>
            </a:r>
            <a:r>
              <a:rPr lang="en-US" dirty="0">
                <a:solidFill>
                  <a:schemeClr val="bg1"/>
                </a:solidFill>
                <a:latin typeface="+mj-lt"/>
              </a:rPr>
              <a:t> founded the Attendant Care Coalition (now Action for Community Living)</a:t>
            </a:r>
          </a:p>
          <a:p>
            <a:r>
              <a:rPr lang="en-US" dirty="0">
                <a:solidFill>
                  <a:schemeClr val="bg1"/>
                </a:solidFill>
                <a:latin typeface="+mj-lt"/>
              </a:rPr>
              <a:t>In the 1990s, disabled activists led by Bronwyn </a:t>
            </a:r>
            <a:r>
              <a:rPr lang="en-US" dirty="0" err="1">
                <a:solidFill>
                  <a:schemeClr val="bg1"/>
                </a:solidFill>
                <a:latin typeface="+mj-lt"/>
              </a:rPr>
              <a:t>Moye</a:t>
            </a:r>
            <a:r>
              <a:rPr lang="en-US" dirty="0">
                <a:solidFill>
                  <a:schemeClr val="bg1"/>
                </a:solidFill>
                <a:latin typeface="+mj-lt"/>
              </a:rPr>
              <a:t> blocked off Broadway in Sydney to protest public transport inaccessibility</a:t>
            </a:r>
          </a:p>
          <a:p>
            <a:r>
              <a:rPr lang="en-US" dirty="0">
                <a:solidFill>
                  <a:schemeClr val="bg1"/>
                </a:solidFill>
                <a:latin typeface="+mj-lt"/>
              </a:rPr>
              <a:t>In 1999, a group of disabled Aboriginal activists including Uncle Lester Bostock (Bundjalung) and Aunty Gayle (Leila) Rankine (Ngarrindjeri and Kaurna) gathered in Alice Springs, a watershed moment leading to the foundation of the Aboriginal Disability Network (later merged with First Peoples Disability Network)</a:t>
            </a:r>
          </a:p>
        </p:txBody>
      </p:sp>
      <p:pic>
        <p:nvPicPr>
          <p:cNvPr id="6" name="Picture 5" descr="Dean Smith, a wheelchair user holding a sign reading 'Attendant Care means a better life for us. Don't threaten our lives!&quot; at a protest with the Australian Quadriplegic Association outside Parliament House, Canberra, 1992">
            <a:extLst>
              <a:ext uri="{FF2B5EF4-FFF2-40B4-BE49-F238E27FC236}">
                <a16:creationId xmlns:a16="http://schemas.microsoft.com/office/drawing/2014/main" id="{2DFB9A7F-EC4C-5941-B6D1-3D85B0820417}"/>
              </a:ext>
            </a:extLst>
          </p:cNvPr>
          <p:cNvPicPr>
            <a:picLocks noChangeAspect="1"/>
          </p:cNvPicPr>
          <p:nvPr/>
        </p:nvPicPr>
        <p:blipFill>
          <a:blip r:embed="rId2"/>
          <a:stretch>
            <a:fillRect/>
          </a:stretch>
        </p:blipFill>
        <p:spPr>
          <a:xfrm>
            <a:off x="7222120" y="0"/>
            <a:ext cx="4969880" cy="6858000"/>
          </a:xfrm>
          <a:prstGeom prst="rect">
            <a:avLst/>
          </a:prstGeom>
        </p:spPr>
      </p:pic>
    </p:spTree>
    <p:extLst>
      <p:ext uri="{BB962C8B-B14F-4D97-AF65-F5344CB8AC3E}">
        <p14:creationId xmlns:p14="http://schemas.microsoft.com/office/powerpoint/2010/main" val="1562223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CC6-4029-6E49-B77D-B922F04201E4}"/>
              </a:ext>
            </a:extLst>
          </p:cNvPr>
          <p:cNvSpPr>
            <a:spLocks noGrp="1"/>
          </p:cNvSpPr>
          <p:nvPr>
            <p:ph type="title"/>
          </p:nvPr>
        </p:nvSpPr>
        <p:spPr>
          <a:xfrm>
            <a:off x="838200" y="365125"/>
            <a:ext cx="10733314" cy="1325563"/>
          </a:xfrm>
        </p:spPr>
        <p:txBody>
          <a:bodyPr>
            <a:normAutofit/>
          </a:bodyPr>
          <a:lstStyle/>
          <a:p>
            <a:r>
              <a:rPr lang="en-US" sz="4000" dirty="0">
                <a:solidFill>
                  <a:schemeClr val="tx2">
                    <a:lumMod val="40000"/>
                    <a:lumOff val="60000"/>
                  </a:schemeClr>
                </a:solidFill>
                <a:latin typeface="Arial" panose="020B0604020202020204" pitchFamily="34" charset="0"/>
                <a:cs typeface="Arial" panose="020B0604020202020204" pitchFamily="34" charset="0"/>
              </a:rPr>
              <a:t>Disability Rights        </a:t>
            </a:r>
            <a:r>
              <a:rPr lang="en-US" sz="4000" dirty="0">
                <a:solidFill>
                  <a:schemeClr val="accent1">
                    <a:lumMod val="75000"/>
                  </a:schemeClr>
                </a:solidFill>
                <a:latin typeface="Arial" panose="020B0604020202020204" pitchFamily="34" charset="0"/>
                <a:cs typeface="Arial" panose="020B0604020202020204" pitchFamily="34" charset="0"/>
              </a:rPr>
              <a:t>vs</a:t>
            </a:r>
            <a:r>
              <a:rPr lang="en-US" sz="4000" dirty="0">
                <a:solidFill>
                  <a:schemeClr val="tx2">
                    <a:lumMod val="75000"/>
                  </a:schemeClr>
                </a:solidFill>
                <a:latin typeface="Arial" panose="020B0604020202020204" pitchFamily="34" charset="0"/>
                <a:cs typeface="Arial" panose="020B0604020202020204" pitchFamily="34" charset="0"/>
              </a:rPr>
              <a:t>        </a:t>
            </a:r>
            <a:r>
              <a:rPr lang="en-US" sz="4000" dirty="0">
                <a:solidFill>
                  <a:schemeClr val="tx2">
                    <a:lumMod val="40000"/>
                    <a:lumOff val="60000"/>
                  </a:schemeClr>
                </a:solidFill>
                <a:latin typeface="Arial" panose="020B0604020202020204" pitchFamily="34" charset="0"/>
                <a:cs typeface="Arial" panose="020B0604020202020204" pitchFamily="34" charset="0"/>
              </a:rPr>
              <a:t>Disability Justice</a:t>
            </a:r>
          </a:p>
        </p:txBody>
      </p:sp>
      <p:sp>
        <p:nvSpPr>
          <p:cNvPr id="3" name="Content Placeholder 2">
            <a:extLst>
              <a:ext uri="{FF2B5EF4-FFF2-40B4-BE49-F238E27FC236}">
                <a16:creationId xmlns:a16="http://schemas.microsoft.com/office/drawing/2014/main" id="{66035B1D-D16C-6640-839E-31522A3EC455}"/>
              </a:ext>
            </a:extLst>
          </p:cNvPr>
          <p:cNvSpPr>
            <a:spLocks noGrp="1"/>
          </p:cNvSpPr>
          <p:nvPr>
            <p:ph idx="1"/>
          </p:nvPr>
        </p:nvSpPr>
        <p:spPr>
          <a:xfrm>
            <a:off x="838200" y="1825625"/>
            <a:ext cx="4748213" cy="3860800"/>
          </a:xfrm>
        </p:spPr>
        <p:txBody>
          <a:bodyPr/>
          <a:lstStyle/>
          <a:p>
            <a:r>
              <a:rPr lang="en-US" dirty="0">
                <a:solidFill>
                  <a:schemeClr val="bg1"/>
                </a:solidFill>
              </a:rPr>
              <a:t>Focused on legislative reform, appeals to the state</a:t>
            </a:r>
          </a:p>
          <a:p>
            <a:r>
              <a:rPr lang="en-US" dirty="0">
                <a:solidFill>
                  <a:schemeClr val="bg1"/>
                </a:solidFill>
              </a:rPr>
              <a:t>Rights are applied and enforced by the legal system, governments, police and prisons</a:t>
            </a:r>
          </a:p>
          <a:p>
            <a:r>
              <a:rPr lang="en-US" dirty="0">
                <a:solidFill>
                  <a:schemeClr val="bg1"/>
                </a:solidFill>
              </a:rPr>
              <a:t>Seeks material structural changes (often on a short- term, single issue basis)</a:t>
            </a:r>
          </a:p>
        </p:txBody>
      </p:sp>
      <p:sp>
        <p:nvSpPr>
          <p:cNvPr id="4" name="TextBox 3">
            <a:extLst>
              <a:ext uri="{FF2B5EF4-FFF2-40B4-BE49-F238E27FC236}">
                <a16:creationId xmlns:a16="http://schemas.microsoft.com/office/drawing/2014/main" id="{98EF2832-8998-6844-953F-A9D96C0FC20D}"/>
              </a:ext>
            </a:extLst>
          </p:cNvPr>
          <p:cNvSpPr txBox="1"/>
          <p:nvPr/>
        </p:nvSpPr>
        <p:spPr>
          <a:xfrm>
            <a:off x="6433458" y="1690688"/>
            <a:ext cx="5410200"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Focused on grassroots </a:t>
            </a:r>
            <a:r>
              <a:rPr lang="en-US" sz="2800" dirty="0" err="1">
                <a:solidFill>
                  <a:schemeClr val="bg1"/>
                </a:solidFill>
              </a:rPr>
              <a:t>organising</a:t>
            </a:r>
            <a:r>
              <a:rPr lang="en-US" sz="2800" dirty="0">
                <a:solidFill>
                  <a:schemeClr val="bg1"/>
                </a:solidFill>
              </a:rPr>
              <a:t> on a community level</a:t>
            </a:r>
          </a:p>
          <a:p>
            <a:pPr marL="285750" indent="-285750">
              <a:buFont typeface="Arial" panose="020B0604020202020204" pitchFamily="34" charset="0"/>
              <a:buChar char="•"/>
            </a:pPr>
            <a:r>
              <a:rPr lang="en-US" sz="2800" dirty="0">
                <a:solidFill>
                  <a:schemeClr val="bg1"/>
                </a:solidFill>
              </a:rPr>
              <a:t>Asks us to </a:t>
            </a:r>
            <a:r>
              <a:rPr lang="en-US" sz="2800" dirty="0" err="1">
                <a:solidFill>
                  <a:schemeClr val="bg1"/>
                </a:solidFill>
              </a:rPr>
              <a:t>recognise</a:t>
            </a:r>
            <a:r>
              <a:rPr lang="en-US" sz="2800" dirty="0">
                <a:solidFill>
                  <a:schemeClr val="bg1"/>
                </a:solidFill>
              </a:rPr>
              <a:t> that human rights frameworks are fallible – just because our rights are legislated doesn’t mean that they are upheld</a:t>
            </a:r>
          </a:p>
          <a:p>
            <a:pPr marL="285750" indent="-285750">
              <a:buFont typeface="Arial" panose="020B0604020202020204" pitchFamily="34" charset="0"/>
              <a:buChar char="•"/>
            </a:pPr>
            <a:r>
              <a:rPr lang="en-US" sz="2800" dirty="0">
                <a:solidFill>
                  <a:schemeClr val="bg1"/>
                </a:solidFill>
              </a:rPr>
              <a:t>Seeks long-term, lasting collective liberation</a:t>
            </a:r>
          </a:p>
        </p:txBody>
      </p:sp>
    </p:spTree>
    <p:extLst>
      <p:ext uri="{BB962C8B-B14F-4D97-AF65-F5344CB8AC3E}">
        <p14:creationId xmlns:p14="http://schemas.microsoft.com/office/powerpoint/2010/main" val="305401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6F17-FCDB-3842-94B5-2465457FAE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2DFCAC-C978-3C41-B2A5-79379F9D397F}"/>
              </a:ext>
            </a:extLst>
          </p:cNvPr>
          <p:cNvSpPr>
            <a:spLocks noGrp="1"/>
          </p:cNvSpPr>
          <p:nvPr>
            <p:ph idx="1"/>
          </p:nvPr>
        </p:nvSpPr>
        <p:spPr/>
        <p:txBody>
          <a:bodyPr/>
          <a:lstStyle/>
          <a:p>
            <a:endParaRPr lang="en-US"/>
          </a:p>
        </p:txBody>
      </p:sp>
      <p:pic>
        <p:nvPicPr>
          <p:cNvPr id="4" name="Content Placeholder 3" descr="Picture of Leroy Moore with text: all bodies are unique and essential. All bodies are whole. All bodies have strengths and needs that must be met. We are powerful not despite the complexities of our bodies, but because of them. We move together, with no body left behind. This is disability justice.">
            <a:extLst>
              <a:ext uri="{FF2B5EF4-FFF2-40B4-BE49-F238E27FC236}">
                <a16:creationId xmlns:a16="http://schemas.microsoft.com/office/drawing/2014/main" id="{0FEDFC93-B04F-E047-B05B-473238BAFDC0}"/>
              </a:ext>
            </a:extLst>
          </p:cNvPr>
          <p:cNvPicPr>
            <a:picLocks noChangeAspect="1"/>
          </p:cNvPicPr>
          <p:nvPr/>
        </p:nvPicPr>
        <p:blipFill>
          <a:blip r:embed="rId2"/>
          <a:stretch>
            <a:fillRect/>
          </a:stretch>
        </p:blipFill>
        <p:spPr>
          <a:xfrm>
            <a:off x="779205" y="36678"/>
            <a:ext cx="5329157" cy="6821322"/>
          </a:xfrm>
          <a:prstGeom prst="rect">
            <a:avLst/>
          </a:prstGeom>
        </p:spPr>
      </p:pic>
      <p:pic>
        <p:nvPicPr>
          <p:cNvPr id="5" name="Picture 4" descr="Picture of Patty Berne. Text: All bodies are caught in the bindings of ability, race, class, gender, sexuality and citizenship. We are powerful not despite the complexities of our identities, but because of them. Only universal, collective access can lead to universal, collective liberation. This is disability justice.">
            <a:extLst>
              <a:ext uri="{FF2B5EF4-FFF2-40B4-BE49-F238E27FC236}">
                <a16:creationId xmlns:a16="http://schemas.microsoft.com/office/drawing/2014/main" id="{9EB62A11-1549-4A4A-9EAC-48434925BA25}"/>
              </a:ext>
            </a:extLst>
          </p:cNvPr>
          <p:cNvPicPr>
            <a:picLocks noChangeAspect="1"/>
          </p:cNvPicPr>
          <p:nvPr/>
        </p:nvPicPr>
        <p:blipFill>
          <a:blip r:embed="rId3"/>
          <a:stretch>
            <a:fillRect/>
          </a:stretch>
        </p:blipFill>
        <p:spPr>
          <a:xfrm>
            <a:off x="6113857" y="19052"/>
            <a:ext cx="5329157" cy="6821322"/>
          </a:xfrm>
          <a:prstGeom prst="rect">
            <a:avLst/>
          </a:prstGeom>
        </p:spPr>
      </p:pic>
    </p:spTree>
    <p:extLst>
      <p:ext uri="{BB962C8B-B14F-4D97-AF65-F5344CB8AC3E}">
        <p14:creationId xmlns:p14="http://schemas.microsoft.com/office/powerpoint/2010/main" val="975543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66E20-9554-0F40-B7D1-4A904CE34214}"/>
              </a:ext>
            </a:extLst>
          </p:cNvPr>
          <p:cNvSpPr>
            <a:spLocks noGrp="1"/>
          </p:cNvSpPr>
          <p:nvPr>
            <p:ph type="title"/>
          </p:nvPr>
        </p:nvSpPr>
        <p:spPr/>
        <p:txBody>
          <a:bodyPr/>
          <a:lstStyle/>
          <a:p>
            <a:r>
              <a:rPr lang="en-US" dirty="0">
                <a:solidFill>
                  <a:schemeClr val="bg1"/>
                </a:solidFill>
              </a:rPr>
              <a:t>10 Principles of Disability Justice</a:t>
            </a:r>
          </a:p>
        </p:txBody>
      </p:sp>
      <p:sp>
        <p:nvSpPr>
          <p:cNvPr id="5" name="Content Placeholder 4">
            <a:extLst>
              <a:ext uri="{FF2B5EF4-FFF2-40B4-BE49-F238E27FC236}">
                <a16:creationId xmlns:a16="http://schemas.microsoft.com/office/drawing/2014/main" id="{1ABDF8E4-70BF-4948-9914-32AEE09396EF}"/>
              </a:ext>
            </a:extLst>
          </p:cNvPr>
          <p:cNvSpPr>
            <a:spLocks noGrp="1"/>
          </p:cNvSpPr>
          <p:nvPr>
            <p:ph idx="1"/>
          </p:nvPr>
        </p:nvSpPr>
        <p:spPr>
          <a:xfrm>
            <a:off x="838200" y="1499053"/>
            <a:ext cx="10515600" cy="4912632"/>
          </a:xfrm>
        </p:spPr>
        <p:txBody>
          <a:bodyPr>
            <a:normAutofit lnSpcReduction="10000"/>
          </a:bodyPr>
          <a:lstStyle/>
          <a:p>
            <a:pPr marL="514350" indent="-514350">
              <a:buFont typeface="+mj-lt"/>
              <a:buAutoNum type="arabicPeriod"/>
            </a:pPr>
            <a:r>
              <a:rPr lang="en-US" dirty="0">
                <a:solidFill>
                  <a:schemeClr val="bg1"/>
                </a:solidFill>
              </a:rPr>
              <a:t>Intersectionality</a:t>
            </a:r>
          </a:p>
          <a:p>
            <a:pPr marL="514350" indent="-514350">
              <a:buFont typeface="+mj-lt"/>
              <a:buAutoNum type="arabicPeriod"/>
            </a:pPr>
            <a:r>
              <a:rPr lang="en-US" dirty="0">
                <a:solidFill>
                  <a:schemeClr val="bg1"/>
                </a:solidFill>
              </a:rPr>
              <a:t>Leadership of those most impacted</a:t>
            </a:r>
          </a:p>
          <a:p>
            <a:pPr marL="514350" indent="-514350">
              <a:buFont typeface="+mj-lt"/>
              <a:buAutoNum type="arabicPeriod"/>
            </a:pPr>
            <a:r>
              <a:rPr lang="en-US" dirty="0">
                <a:solidFill>
                  <a:schemeClr val="bg1"/>
                </a:solidFill>
              </a:rPr>
              <a:t>Anti-capitalism</a:t>
            </a:r>
          </a:p>
          <a:p>
            <a:pPr marL="514350" indent="-514350">
              <a:buFont typeface="+mj-lt"/>
              <a:buAutoNum type="arabicPeriod"/>
            </a:pPr>
            <a:r>
              <a:rPr lang="en-US" dirty="0">
                <a:solidFill>
                  <a:schemeClr val="bg1"/>
                </a:solidFill>
              </a:rPr>
              <a:t>Cross-movement solidarity</a:t>
            </a:r>
          </a:p>
          <a:p>
            <a:pPr marL="514350" indent="-514350">
              <a:buFont typeface="+mj-lt"/>
              <a:buAutoNum type="arabicPeriod"/>
            </a:pPr>
            <a:r>
              <a:rPr lang="en-US" dirty="0">
                <a:solidFill>
                  <a:schemeClr val="bg1"/>
                </a:solidFill>
              </a:rPr>
              <a:t>Wholeness</a:t>
            </a:r>
          </a:p>
          <a:p>
            <a:pPr marL="514350" indent="-514350">
              <a:buFont typeface="+mj-lt"/>
              <a:buAutoNum type="arabicPeriod"/>
            </a:pPr>
            <a:r>
              <a:rPr lang="en-US" dirty="0">
                <a:solidFill>
                  <a:schemeClr val="bg1"/>
                </a:solidFill>
              </a:rPr>
              <a:t>Sustainability</a:t>
            </a:r>
          </a:p>
          <a:p>
            <a:pPr marL="514350" indent="-514350">
              <a:buFont typeface="+mj-lt"/>
              <a:buAutoNum type="arabicPeriod"/>
            </a:pPr>
            <a:r>
              <a:rPr lang="en-US" dirty="0">
                <a:solidFill>
                  <a:schemeClr val="bg1"/>
                </a:solidFill>
              </a:rPr>
              <a:t>Cross-disability solidarity</a:t>
            </a:r>
          </a:p>
          <a:p>
            <a:pPr marL="514350" indent="-514350">
              <a:buFont typeface="+mj-lt"/>
              <a:buAutoNum type="arabicPeriod"/>
            </a:pPr>
            <a:r>
              <a:rPr lang="en-US" dirty="0">
                <a:solidFill>
                  <a:schemeClr val="bg1"/>
                </a:solidFill>
              </a:rPr>
              <a:t>Interdependence</a:t>
            </a:r>
          </a:p>
          <a:p>
            <a:pPr marL="514350" indent="-514350">
              <a:buFont typeface="+mj-lt"/>
              <a:buAutoNum type="arabicPeriod"/>
            </a:pPr>
            <a:r>
              <a:rPr lang="en-US" dirty="0">
                <a:solidFill>
                  <a:schemeClr val="bg1"/>
                </a:solidFill>
              </a:rPr>
              <a:t>Collective access</a:t>
            </a:r>
          </a:p>
          <a:p>
            <a:pPr marL="514350" indent="-514350">
              <a:buFont typeface="+mj-lt"/>
              <a:buAutoNum type="arabicPeriod"/>
            </a:pPr>
            <a:r>
              <a:rPr lang="en-US" dirty="0">
                <a:solidFill>
                  <a:schemeClr val="bg1"/>
                </a:solidFill>
              </a:rPr>
              <a:t>Collective liberation</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sp>
        <p:nvSpPr>
          <p:cNvPr id="6" name="TextBox 5">
            <a:extLst>
              <a:ext uri="{FF2B5EF4-FFF2-40B4-BE49-F238E27FC236}">
                <a16:creationId xmlns:a16="http://schemas.microsoft.com/office/drawing/2014/main" id="{F7E03EB6-EAD9-0D4C-8BE3-E9317EB1C743}"/>
              </a:ext>
            </a:extLst>
          </p:cNvPr>
          <p:cNvSpPr txBox="1"/>
          <p:nvPr/>
        </p:nvSpPr>
        <p:spPr>
          <a:xfrm>
            <a:off x="838200" y="6308209"/>
            <a:ext cx="3407229" cy="369332"/>
          </a:xfrm>
          <a:prstGeom prst="rect">
            <a:avLst/>
          </a:prstGeom>
          <a:noFill/>
        </p:spPr>
        <p:txBody>
          <a:bodyPr wrap="square" rtlCol="0">
            <a:spAutoFit/>
          </a:bodyPr>
          <a:lstStyle/>
          <a:p>
            <a:r>
              <a:rPr lang="en-US" i="1" dirty="0">
                <a:solidFill>
                  <a:schemeClr val="tx2">
                    <a:lumMod val="40000"/>
                    <a:lumOff val="60000"/>
                  </a:schemeClr>
                </a:solidFill>
              </a:rPr>
              <a:t>via Sins Invalid</a:t>
            </a:r>
          </a:p>
        </p:txBody>
      </p:sp>
    </p:spTree>
    <p:extLst>
      <p:ext uri="{BB962C8B-B14F-4D97-AF65-F5344CB8AC3E}">
        <p14:creationId xmlns:p14="http://schemas.microsoft.com/office/powerpoint/2010/main" val="1063998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DB5549-0087-3D46-9702-CE33AE122872}"/>
              </a:ext>
            </a:extLst>
          </p:cNvPr>
          <p:cNvSpPr/>
          <p:nvPr/>
        </p:nvSpPr>
        <p:spPr>
          <a:xfrm>
            <a:off x="740229" y="805543"/>
            <a:ext cx="8811985" cy="51182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DBCF983-C86C-9F4A-9B98-FA18BE684BF0}"/>
              </a:ext>
            </a:extLst>
          </p:cNvPr>
          <p:cNvSpPr>
            <a:spLocks noGrp="1"/>
          </p:cNvSpPr>
          <p:nvPr>
            <p:ph idx="1"/>
          </p:nvPr>
        </p:nvSpPr>
        <p:spPr>
          <a:xfrm>
            <a:off x="838200" y="934189"/>
            <a:ext cx="8714014" cy="4724401"/>
          </a:xfrm>
        </p:spPr>
        <p:txBody>
          <a:bodyPr>
            <a:noAutofit/>
          </a:bodyPr>
          <a:lstStyle/>
          <a:p>
            <a:pPr marL="0" indent="0">
              <a:buNone/>
            </a:pPr>
            <a:r>
              <a:rPr lang="en-AU" b="0" i="0" dirty="0">
                <a:solidFill>
                  <a:srgbClr val="0D0D0D"/>
                </a:solidFill>
                <a:effectLst/>
                <a:latin typeface="gill-sans-nova"/>
              </a:rPr>
              <a:t>Disability justice holds a vision born out of collective struggle, drawing upon legacies of cultural and spiritual resistance. Within a thousand underground paths we ignite small persistent fires of rebellion in everyday life. Disabled people of the global majority — Black and brown people — share common ground confronting and subverting colonial powers in our struggle for life and justice. There has always been resistance to all forms of oppression, as we know in our bones that there have also always been disabled people visioning a world where we flourish, a world that values and celebrates us in all our beauty. </a:t>
            </a:r>
            <a:endParaRPr lang="en-US" dirty="0"/>
          </a:p>
        </p:txBody>
      </p:sp>
      <p:sp>
        <p:nvSpPr>
          <p:cNvPr id="5" name="TextBox 4">
            <a:extLst>
              <a:ext uri="{FF2B5EF4-FFF2-40B4-BE49-F238E27FC236}">
                <a16:creationId xmlns:a16="http://schemas.microsoft.com/office/drawing/2014/main" id="{8A67867D-4157-DD4D-A4FB-18A209A21C88}"/>
              </a:ext>
            </a:extLst>
          </p:cNvPr>
          <p:cNvSpPr txBox="1"/>
          <p:nvPr/>
        </p:nvSpPr>
        <p:spPr>
          <a:xfrm>
            <a:off x="740229" y="6043551"/>
            <a:ext cx="9350829" cy="369332"/>
          </a:xfrm>
          <a:prstGeom prst="rect">
            <a:avLst/>
          </a:prstGeom>
          <a:noFill/>
        </p:spPr>
        <p:txBody>
          <a:bodyPr wrap="square" rtlCol="0">
            <a:spAutoFit/>
          </a:bodyPr>
          <a:lstStyle/>
          <a:p>
            <a:r>
              <a:rPr lang="en-AU" b="0" i="1" dirty="0">
                <a:solidFill>
                  <a:schemeClr val="tx2">
                    <a:lumMod val="40000"/>
                    <a:lumOff val="60000"/>
                  </a:schemeClr>
                </a:solidFill>
                <a:effectLst/>
                <a:latin typeface="Roboto" panose="02000000000000000000" pitchFamily="2" charset="0"/>
              </a:rPr>
              <a:t>Sins Invalid,  Skin, Tooth and Bone: The Basis of Movement is Our People</a:t>
            </a:r>
            <a:endParaRPr lang="en-US" i="1" dirty="0">
              <a:solidFill>
                <a:schemeClr val="tx2">
                  <a:lumMod val="40000"/>
                  <a:lumOff val="60000"/>
                </a:schemeClr>
              </a:solidFill>
            </a:endParaRPr>
          </a:p>
        </p:txBody>
      </p:sp>
    </p:spTree>
    <p:extLst>
      <p:ext uri="{BB962C8B-B14F-4D97-AF65-F5344CB8AC3E}">
        <p14:creationId xmlns:p14="http://schemas.microsoft.com/office/powerpoint/2010/main" val="2259379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6360-D673-0743-AD10-F6DE6B264456}"/>
              </a:ext>
            </a:extLst>
          </p:cNvPr>
          <p:cNvSpPr>
            <a:spLocks noGrp="1"/>
          </p:cNvSpPr>
          <p:nvPr>
            <p:ph type="title"/>
          </p:nvPr>
        </p:nvSpPr>
        <p:spPr>
          <a:xfrm>
            <a:off x="838199" y="387350"/>
            <a:ext cx="10591799" cy="1120775"/>
          </a:xfrm>
        </p:spPr>
        <p:txBody>
          <a:bodyPr>
            <a:normAutofit fontScale="90000"/>
          </a:bodyPr>
          <a:lstStyle/>
          <a:p>
            <a:r>
              <a:rPr lang="en-US" dirty="0">
                <a:solidFill>
                  <a:schemeClr val="tx2">
                    <a:lumMod val="40000"/>
                    <a:lumOff val="60000"/>
                  </a:schemeClr>
                </a:solidFill>
              </a:rPr>
              <a:t>Disability arts, advocacy, and community building</a:t>
            </a:r>
          </a:p>
        </p:txBody>
      </p:sp>
      <p:sp>
        <p:nvSpPr>
          <p:cNvPr id="3" name="Content Placeholder 2">
            <a:extLst>
              <a:ext uri="{FF2B5EF4-FFF2-40B4-BE49-F238E27FC236}">
                <a16:creationId xmlns:a16="http://schemas.microsoft.com/office/drawing/2014/main" id="{675F77C9-B0DE-614B-A79B-87DED8A2E977}"/>
              </a:ext>
            </a:extLst>
          </p:cNvPr>
          <p:cNvSpPr>
            <a:spLocks noGrp="1"/>
          </p:cNvSpPr>
          <p:nvPr>
            <p:ph idx="1"/>
          </p:nvPr>
        </p:nvSpPr>
        <p:spPr>
          <a:xfrm>
            <a:off x="838201" y="5910943"/>
            <a:ext cx="5676900" cy="581932"/>
          </a:xfrm>
        </p:spPr>
        <p:txBody>
          <a:bodyPr>
            <a:normAutofit fontScale="77500" lnSpcReduction="20000"/>
          </a:bodyPr>
          <a:lstStyle/>
          <a:p>
            <a:pPr marL="0" indent="0">
              <a:buNone/>
            </a:pPr>
            <a:r>
              <a:rPr lang="en-US" dirty="0">
                <a:solidFill>
                  <a:schemeClr val="bg1"/>
                </a:solidFill>
                <a:latin typeface="+mj-lt"/>
              </a:rPr>
              <a:t>Roy de Maistre, </a:t>
            </a:r>
            <a:r>
              <a:rPr lang="en-US" i="1" dirty="0">
                <a:solidFill>
                  <a:schemeClr val="bg1"/>
                </a:solidFill>
                <a:latin typeface="+mj-lt"/>
              </a:rPr>
              <a:t>Rhythmic composition in yellow green minor, </a:t>
            </a:r>
            <a:r>
              <a:rPr lang="en-US" dirty="0">
                <a:solidFill>
                  <a:schemeClr val="bg1"/>
                </a:solidFill>
                <a:latin typeface="+mj-lt"/>
              </a:rPr>
              <a:t>1919</a:t>
            </a:r>
          </a:p>
        </p:txBody>
      </p:sp>
      <p:pic>
        <p:nvPicPr>
          <p:cNvPr id="5" name="Picture 4" descr="A painting of a wave&#10;&#10;Description automatically generated">
            <a:extLst>
              <a:ext uri="{FF2B5EF4-FFF2-40B4-BE49-F238E27FC236}">
                <a16:creationId xmlns:a16="http://schemas.microsoft.com/office/drawing/2014/main" id="{A6C1231F-8E84-3E42-AAF4-1D53F9522FAB}"/>
              </a:ext>
            </a:extLst>
          </p:cNvPr>
          <p:cNvPicPr>
            <a:picLocks noChangeAspect="1"/>
          </p:cNvPicPr>
          <p:nvPr/>
        </p:nvPicPr>
        <p:blipFill>
          <a:blip r:embed="rId2"/>
          <a:stretch>
            <a:fillRect/>
          </a:stretch>
        </p:blipFill>
        <p:spPr>
          <a:xfrm>
            <a:off x="838199" y="1508125"/>
            <a:ext cx="5561424" cy="4125232"/>
          </a:xfrm>
          <a:prstGeom prst="rect">
            <a:avLst/>
          </a:prstGeom>
        </p:spPr>
      </p:pic>
      <p:pic>
        <p:nvPicPr>
          <p:cNvPr id="8" name="Picture 7" descr="A painting of a house in a landscape&#10;&#10;Description automatically generated">
            <a:extLst>
              <a:ext uri="{FF2B5EF4-FFF2-40B4-BE49-F238E27FC236}">
                <a16:creationId xmlns:a16="http://schemas.microsoft.com/office/drawing/2014/main" id="{43153DEF-4DE7-CD41-AA45-EBB3410AD430}"/>
              </a:ext>
            </a:extLst>
          </p:cNvPr>
          <p:cNvPicPr>
            <a:picLocks noChangeAspect="1"/>
          </p:cNvPicPr>
          <p:nvPr/>
        </p:nvPicPr>
        <p:blipFill>
          <a:blip r:embed="rId3"/>
          <a:stretch>
            <a:fillRect/>
          </a:stretch>
        </p:blipFill>
        <p:spPr>
          <a:xfrm>
            <a:off x="6399623" y="1508125"/>
            <a:ext cx="5469752" cy="4125232"/>
          </a:xfrm>
          <a:prstGeom prst="rect">
            <a:avLst/>
          </a:prstGeom>
        </p:spPr>
      </p:pic>
      <p:sp>
        <p:nvSpPr>
          <p:cNvPr id="9" name="TextBox 8">
            <a:extLst>
              <a:ext uri="{FF2B5EF4-FFF2-40B4-BE49-F238E27FC236}">
                <a16:creationId xmlns:a16="http://schemas.microsoft.com/office/drawing/2014/main" id="{CBCAC4BC-C42B-FB41-A577-CD66A7BDFE93}"/>
              </a:ext>
            </a:extLst>
          </p:cNvPr>
          <p:cNvSpPr txBox="1"/>
          <p:nvPr/>
        </p:nvSpPr>
        <p:spPr>
          <a:xfrm>
            <a:off x="6515101" y="5910943"/>
            <a:ext cx="5354274" cy="400110"/>
          </a:xfrm>
          <a:prstGeom prst="rect">
            <a:avLst/>
          </a:prstGeom>
          <a:noFill/>
        </p:spPr>
        <p:txBody>
          <a:bodyPr wrap="square" rtlCol="0">
            <a:spAutoFit/>
          </a:bodyPr>
          <a:lstStyle/>
          <a:p>
            <a:r>
              <a:rPr lang="en-US" sz="2000" dirty="0">
                <a:solidFill>
                  <a:schemeClr val="bg1"/>
                </a:solidFill>
              </a:rPr>
              <a:t>Roland Wakelin, </a:t>
            </a:r>
            <a:r>
              <a:rPr lang="en-US" sz="2000" i="1" dirty="0" err="1">
                <a:solidFill>
                  <a:schemeClr val="bg1"/>
                </a:solidFill>
              </a:rPr>
              <a:t>Syncromy</a:t>
            </a:r>
            <a:r>
              <a:rPr lang="en-US" sz="2000" i="1" dirty="0">
                <a:solidFill>
                  <a:schemeClr val="bg1"/>
                </a:solidFill>
              </a:rPr>
              <a:t> in orange major </a:t>
            </a:r>
            <a:r>
              <a:rPr lang="en-US" sz="2000" dirty="0">
                <a:solidFill>
                  <a:schemeClr val="bg1"/>
                </a:solidFill>
              </a:rPr>
              <a:t>1919</a:t>
            </a:r>
          </a:p>
        </p:txBody>
      </p:sp>
    </p:spTree>
    <p:extLst>
      <p:ext uri="{BB962C8B-B14F-4D97-AF65-F5344CB8AC3E}">
        <p14:creationId xmlns:p14="http://schemas.microsoft.com/office/powerpoint/2010/main" val="3957817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6360-D673-0743-AD10-F6DE6B264456}"/>
              </a:ext>
            </a:extLst>
          </p:cNvPr>
          <p:cNvSpPr>
            <a:spLocks noGrp="1"/>
          </p:cNvSpPr>
          <p:nvPr>
            <p:ph type="title"/>
          </p:nvPr>
        </p:nvSpPr>
        <p:spPr>
          <a:xfrm>
            <a:off x="838201" y="152854"/>
            <a:ext cx="10559143" cy="1120775"/>
          </a:xfrm>
        </p:spPr>
        <p:txBody>
          <a:bodyPr>
            <a:normAutofit fontScale="90000"/>
          </a:bodyPr>
          <a:lstStyle/>
          <a:p>
            <a:r>
              <a:rPr lang="en-US" dirty="0">
                <a:solidFill>
                  <a:schemeClr val="tx2">
                    <a:lumMod val="40000"/>
                    <a:lumOff val="60000"/>
                  </a:schemeClr>
                </a:solidFill>
              </a:rPr>
              <a:t>Disability arts, advocacy, and community building</a:t>
            </a:r>
          </a:p>
        </p:txBody>
      </p:sp>
      <p:sp>
        <p:nvSpPr>
          <p:cNvPr id="3" name="Content Placeholder 2">
            <a:extLst>
              <a:ext uri="{FF2B5EF4-FFF2-40B4-BE49-F238E27FC236}">
                <a16:creationId xmlns:a16="http://schemas.microsoft.com/office/drawing/2014/main" id="{675F77C9-B0DE-614B-A79B-87DED8A2E977}"/>
              </a:ext>
            </a:extLst>
          </p:cNvPr>
          <p:cNvSpPr>
            <a:spLocks noGrp="1"/>
          </p:cNvSpPr>
          <p:nvPr>
            <p:ph idx="1"/>
          </p:nvPr>
        </p:nvSpPr>
        <p:spPr>
          <a:xfrm>
            <a:off x="2944587" y="6381522"/>
            <a:ext cx="7979228" cy="647247"/>
          </a:xfrm>
        </p:spPr>
        <p:txBody>
          <a:bodyPr>
            <a:normAutofit/>
          </a:bodyPr>
          <a:lstStyle/>
          <a:p>
            <a:pPr marL="0" indent="0">
              <a:buNone/>
            </a:pPr>
            <a:r>
              <a:rPr lang="en-US" dirty="0">
                <a:solidFill>
                  <a:schemeClr val="bg1"/>
                </a:solidFill>
                <a:latin typeface="+mj-lt"/>
              </a:rPr>
              <a:t>Amy Claire Mills, </a:t>
            </a:r>
            <a:r>
              <a:rPr lang="en-US" i="1" dirty="0">
                <a:solidFill>
                  <a:schemeClr val="bg1"/>
                </a:solidFill>
                <a:latin typeface="+mj-lt"/>
              </a:rPr>
              <a:t>Unsolicited Advice</a:t>
            </a:r>
            <a:r>
              <a:rPr lang="en-US" dirty="0">
                <a:solidFill>
                  <a:schemeClr val="bg1"/>
                </a:solidFill>
                <a:latin typeface="+mj-lt"/>
              </a:rPr>
              <a:t>, 2021</a:t>
            </a:r>
          </a:p>
        </p:txBody>
      </p:sp>
      <p:pic>
        <p:nvPicPr>
          <p:cNvPr id="1026" name="Picture 2" descr="artist interview – amy claire mills' 'unsolicited advice!' • art ...">
            <a:extLst>
              <a:ext uri="{FF2B5EF4-FFF2-40B4-BE49-F238E27FC236}">
                <a16:creationId xmlns:a16="http://schemas.microsoft.com/office/drawing/2014/main" id="{BF5A1AB2-44DF-DC4D-99DF-98C9E9B226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813" y="1034822"/>
            <a:ext cx="6782388" cy="5346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anner on a pole&#10;&#10;Description automatically generated">
            <a:extLst>
              <a:ext uri="{FF2B5EF4-FFF2-40B4-BE49-F238E27FC236}">
                <a16:creationId xmlns:a16="http://schemas.microsoft.com/office/drawing/2014/main" id="{FB1C4F62-E3C6-7248-88C5-70E69A57F63A}"/>
              </a:ext>
            </a:extLst>
          </p:cNvPr>
          <p:cNvPicPr>
            <a:picLocks noChangeAspect="1"/>
          </p:cNvPicPr>
          <p:nvPr/>
        </p:nvPicPr>
        <p:blipFill rotWithShape="1">
          <a:blip r:embed="rId3"/>
          <a:srcRect l="11714" t="5531" b="7605"/>
          <a:stretch/>
        </p:blipFill>
        <p:spPr>
          <a:xfrm>
            <a:off x="6934201" y="1034822"/>
            <a:ext cx="5334106" cy="5308148"/>
          </a:xfrm>
          <a:prstGeom prst="rect">
            <a:avLst/>
          </a:prstGeom>
        </p:spPr>
      </p:pic>
    </p:spTree>
    <p:extLst>
      <p:ext uri="{BB962C8B-B14F-4D97-AF65-F5344CB8AC3E}">
        <p14:creationId xmlns:p14="http://schemas.microsoft.com/office/powerpoint/2010/main" val="637896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6360-D673-0743-AD10-F6DE6B264456}"/>
              </a:ext>
            </a:extLst>
          </p:cNvPr>
          <p:cNvSpPr>
            <a:spLocks noGrp="1"/>
          </p:cNvSpPr>
          <p:nvPr>
            <p:ph type="title"/>
          </p:nvPr>
        </p:nvSpPr>
        <p:spPr>
          <a:xfrm>
            <a:off x="838201" y="152854"/>
            <a:ext cx="10559143" cy="1120775"/>
          </a:xfrm>
        </p:spPr>
        <p:txBody>
          <a:bodyPr>
            <a:normAutofit fontScale="90000"/>
          </a:bodyPr>
          <a:lstStyle/>
          <a:p>
            <a:r>
              <a:rPr lang="en-US" dirty="0">
                <a:solidFill>
                  <a:schemeClr val="tx2">
                    <a:lumMod val="40000"/>
                    <a:lumOff val="60000"/>
                  </a:schemeClr>
                </a:solidFill>
              </a:rPr>
              <a:t>Disability arts, advocacy, and community building</a:t>
            </a:r>
          </a:p>
        </p:txBody>
      </p:sp>
      <p:sp>
        <p:nvSpPr>
          <p:cNvPr id="3" name="Content Placeholder 2">
            <a:extLst>
              <a:ext uri="{FF2B5EF4-FFF2-40B4-BE49-F238E27FC236}">
                <a16:creationId xmlns:a16="http://schemas.microsoft.com/office/drawing/2014/main" id="{675F77C9-B0DE-614B-A79B-87DED8A2E977}"/>
              </a:ext>
            </a:extLst>
          </p:cNvPr>
          <p:cNvSpPr>
            <a:spLocks noGrp="1"/>
          </p:cNvSpPr>
          <p:nvPr>
            <p:ph idx="1"/>
          </p:nvPr>
        </p:nvSpPr>
        <p:spPr>
          <a:xfrm>
            <a:off x="2128158" y="6210753"/>
            <a:ext cx="7979228" cy="647247"/>
          </a:xfrm>
        </p:spPr>
        <p:txBody>
          <a:bodyPr>
            <a:normAutofit/>
          </a:bodyPr>
          <a:lstStyle/>
          <a:p>
            <a:pPr marL="0" indent="0">
              <a:buNone/>
            </a:pPr>
            <a:r>
              <a:rPr lang="en-US" dirty="0">
                <a:solidFill>
                  <a:schemeClr val="bg1"/>
                </a:solidFill>
                <a:latin typeface="+mj-lt"/>
              </a:rPr>
              <a:t>Crip Rave Theory, </a:t>
            </a:r>
            <a:r>
              <a:rPr lang="en-US" dirty="0" err="1">
                <a:solidFill>
                  <a:schemeClr val="bg1"/>
                </a:solidFill>
                <a:latin typeface="+mj-lt"/>
              </a:rPr>
              <a:t>organised</a:t>
            </a:r>
            <a:r>
              <a:rPr lang="en-US" dirty="0">
                <a:solidFill>
                  <a:schemeClr val="bg1"/>
                </a:solidFill>
                <a:latin typeface="+mj-lt"/>
              </a:rPr>
              <a:t> by Riana Head-Toussaint</a:t>
            </a:r>
          </a:p>
        </p:txBody>
      </p:sp>
      <p:pic>
        <p:nvPicPr>
          <p:cNvPr id="6" name="Picture 5" descr="A person in a wheelchair with a group of people around&#10;&#10;Description automatically generated">
            <a:extLst>
              <a:ext uri="{FF2B5EF4-FFF2-40B4-BE49-F238E27FC236}">
                <a16:creationId xmlns:a16="http://schemas.microsoft.com/office/drawing/2014/main" id="{46FF2D43-F3C1-CB48-A477-68CD2FF801A8}"/>
              </a:ext>
            </a:extLst>
          </p:cNvPr>
          <p:cNvPicPr>
            <a:picLocks noChangeAspect="1"/>
          </p:cNvPicPr>
          <p:nvPr/>
        </p:nvPicPr>
        <p:blipFill>
          <a:blip r:embed="rId2"/>
          <a:stretch>
            <a:fillRect/>
          </a:stretch>
        </p:blipFill>
        <p:spPr>
          <a:xfrm>
            <a:off x="845109" y="1064178"/>
            <a:ext cx="5365005" cy="5163457"/>
          </a:xfrm>
          <a:prstGeom prst="rect">
            <a:avLst/>
          </a:prstGeom>
        </p:spPr>
      </p:pic>
      <p:pic>
        <p:nvPicPr>
          <p:cNvPr id="8" name="Picture 7" descr="A group of people sitting on bean bags in a room with red lights&#10;&#10;Description automatically generated">
            <a:extLst>
              <a:ext uri="{FF2B5EF4-FFF2-40B4-BE49-F238E27FC236}">
                <a16:creationId xmlns:a16="http://schemas.microsoft.com/office/drawing/2014/main" id="{47EB1035-5275-E944-9AB6-BA7F8B6D32CF}"/>
              </a:ext>
            </a:extLst>
          </p:cNvPr>
          <p:cNvPicPr>
            <a:picLocks noChangeAspect="1"/>
          </p:cNvPicPr>
          <p:nvPr/>
        </p:nvPicPr>
        <p:blipFill>
          <a:blip r:embed="rId3"/>
          <a:stretch>
            <a:fillRect/>
          </a:stretch>
        </p:blipFill>
        <p:spPr>
          <a:xfrm>
            <a:off x="6210114" y="1047296"/>
            <a:ext cx="4814742" cy="5197222"/>
          </a:xfrm>
          <a:prstGeom prst="rect">
            <a:avLst/>
          </a:prstGeom>
        </p:spPr>
      </p:pic>
    </p:spTree>
    <p:extLst>
      <p:ext uri="{BB962C8B-B14F-4D97-AF65-F5344CB8AC3E}">
        <p14:creationId xmlns:p14="http://schemas.microsoft.com/office/powerpoint/2010/main" val="448630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D36B-A584-9A40-A8F8-D91C8FFB515C}"/>
              </a:ext>
            </a:extLst>
          </p:cNvPr>
          <p:cNvSpPr>
            <a:spLocks noGrp="1"/>
          </p:cNvSpPr>
          <p:nvPr>
            <p:ph type="title"/>
          </p:nvPr>
        </p:nvSpPr>
        <p:spPr/>
        <p:txBody>
          <a:bodyPr/>
          <a:lstStyle/>
          <a:p>
            <a:r>
              <a:rPr lang="en-US" dirty="0">
                <a:solidFill>
                  <a:schemeClr val="tx2">
                    <a:lumMod val="40000"/>
                    <a:lumOff val="60000"/>
                  </a:schemeClr>
                </a:solidFill>
              </a:rPr>
              <a:t>Types of activism</a:t>
            </a:r>
          </a:p>
        </p:txBody>
      </p:sp>
      <p:sp>
        <p:nvSpPr>
          <p:cNvPr id="3" name="Content Placeholder 2">
            <a:extLst>
              <a:ext uri="{FF2B5EF4-FFF2-40B4-BE49-F238E27FC236}">
                <a16:creationId xmlns:a16="http://schemas.microsoft.com/office/drawing/2014/main" id="{CBC29C4F-85FA-9F4A-ADA4-D4BF2C3CC417}"/>
              </a:ext>
            </a:extLst>
          </p:cNvPr>
          <p:cNvSpPr>
            <a:spLocks noGrp="1"/>
          </p:cNvSpPr>
          <p:nvPr>
            <p:ph sz="half" idx="1"/>
          </p:nvPr>
        </p:nvSpPr>
        <p:spPr>
          <a:xfrm>
            <a:off x="838200" y="1597025"/>
            <a:ext cx="4811486" cy="4351338"/>
          </a:xfrm>
        </p:spPr>
        <p:txBody>
          <a:bodyPr>
            <a:normAutofit fontScale="92500" lnSpcReduction="20000"/>
          </a:bodyPr>
          <a:lstStyle/>
          <a:p>
            <a:pPr marL="0" indent="0">
              <a:buNone/>
            </a:pPr>
            <a:r>
              <a:rPr lang="en-US" dirty="0">
                <a:solidFill>
                  <a:schemeClr val="accent6">
                    <a:lumMod val="60000"/>
                    <a:lumOff val="40000"/>
                  </a:schemeClr>
                </a:solidFill>
              </a:rPr>
              <a:t>Action First</a:t>
            </a:r>
          </a:p>
          <a:p>
            <a:r>
              <a:rPr lang="en-US" dirty="0" err="1">
                <a:solidFill>
                  <a:schemeClr val="bg1"/>
                </a:solidFill>
              </a:rPr>
              <a:t>Prioritises</a:t>
            </a:r>
            <a:r>
              <a:rPr lang="en-US" dirty="0">
                <a:solidFill>
                  <a:schemeClr val="bg1"/>
                </a:solidFill>
              </a:rPr>
              <a:t> information security and anonymous action</a:t>
            </a:r>
          </a:p>
          <a:p>
            <a:r>
              <a:rPr lang="en-US" dirty="0">
                <a:solidFill>
                  <a:schemeClr val="bg1"/>
                </a:solidFill>
              </a:rPr>
              <a:t>Good for single actions, short-term goals</a:t>
            </a:r>
          </a:p>
          <a:p>
            <a:r>
              <a:rPr lang="en-US" dirty="0">
                <a:solidFill>
                  <a:schemeClr val="bg1"/>
                </a:solidFill>
              </a:rPr>
              <a:t>Predetermined and usually strict roles</a:t>
            </a:r>
          </a:p>
          <a:p>
            <a:r>
              <a:rPr lang="en-US" dirty="0">
                <a:solidFill>
                  <a:schemeClr val="bg1"/>
                </a:solidFill>
              </a:rPr>
              <a:t>Potential capacity for ‘riskier’/more high-impact actions</a:t>
            </a:r>
            <a:endParaRPr lang="en-US" dirty="0"/>
          </a:p>
        </p:txBody>
      </p:sp>
      <p:sp>
        <p:nvSpPr>
          <p:cNvPr id="4" name="Content Placeholder 3">
            <a:extLst>
              <a:ext uri="{FF2B5EF4-FFF2-40B4-BE49-F238E27FC236}">
                <a16:creationId xmlns:a16="http://schemas.microsoft.com/office/drawing/2014/main" id="{04108A70-505A-0140-9312-DC6A45B2EEA8}"/>
              </a:ext>
            </a:extLst>
          </p:cNvPr>
          <p:cNvSpPr>
            <a:spLocks noGrp="1"/>
          </p:cNvSpPr>
          <p:nvPr>
            <p:ph sz="half" idx="2"/>
          </p:nvPr>
        </p:nvSpPr>
        <p:spPr>
          <a:xfrm>
            <a:off x="6172200" y="1597025"/>
            <a:ext cx="4523014" cy="4351338"/>
          </a:xfrm>
        </p:spPr>
        <p:txBody>
          <a:bodyPr>
            <a:normAutofit fontScale="92500" lnSpcReduction="20000"/>
          </a:bodyPr>
          <a:lstStyle/>
          <a:p>
            <a:pPr marL="0" indent="0">
              <a:buNone/>
            </a:pPr>
            <a:r>
              <a:rPr lang="en-US" dirty="0">
                <a:solidFill>
                  <a:schemeClr val="accent6">
                    <a:lumMod val="40000"/>
                    <a:lumOff val="60000"/>
                  </a:schemeClr>
                </a:solidFill>
              </a:rPr>
              <a:t>Team First</a:t>
            </a:r>
          </a:p>
          <a:p>
            <a:r>
              <a:rPr lang="en-US" dirty="0" err="1">
                <a:solidFill>
                  <a:schemeClr val="bg1"/>
                </a:solidFill>
              </a:rPr>
              <a:t>Prioritises</a:t>
            </a:r>
            <a:r>
              <a:rPr lang="en-US" dirty="0">
                <a:solidFill>
                  <a:schemeClr val="bg1"/>
                </a:solidFill>
              </a:rPr>
              <a:t> relationship building and pre-existing social groups</a:t>
            </a:r>
          </a:p>
          <a:p>
            <a:r>
              <a:rPr lang="en-US" dirty="0">
                <a:solidFill>
                  <a:schemeClr val="bg1"/>
                </a:solidFill>
              </a:rPr>
              <a:t>Good for longer term planning and movement building</a:t>
            </a:r>
          </a:p>
          <a:p>
            <a:r>
              <a:rPr lang="en-US" dirty="0">
                <a:solidFill>
                  <a:schemeClr val="bg1"/>
                </a:solidFill>
              </a:rPr>
              <a:t>Flexible/multiple roles and more informal communication</a:t>
            </a:r>
          </a:p>
          <a:p>
            <a:r>
              <a:rPr lang="en-US" dirty="0">
                <a:solidFill>
                  <a:schemeClr val="bg1"/>
                </a:solidFill>
              </a:rPr>
              <a:t>Creating affinity groups or blocs that build internal trust and capacity for sustainable </a:t>
            </a:r>
            <a:r>
              <a:rPr lang="en-US" dirty="0" err="1">
                <a:solidFill>
                  <a:schemeClr val="bg1"/>
                </a:solidFill>
              </a:rPr>
              <a:t>organising</a:t>
            </a:r>
            <a:endParaRPr lang="en-US" dirty="0">
              <a:solidFill>
                <a:schemeClr val="bg1"/>
              </a:solidFill>
            </a:endParaRPr>
          </a:p>
          <a:p>
            <a:endParaRPr lang="en-US" dirty="0">
              <a:solidFill>
                <a:schemeClr val="bg1"/>
              </a:solidFill>
            </a:endParaRPr>
          </a:p>
        </p:txBody>
      </p:sp>
      <p:sp>
        <p:nvSpPr>
          <p:cNvPr id="5" name="TextBox 4">
            <a:extLst>
              <a:ext uri="{FF2B5EF4-FFF2-40B4-BE49-F238E27FC236}">
                <a16:creationId xmlns:a16="http://schemas.microsoft.com/office/drawing/2014/main" id="{8B02AA24-6452-7B4F-9990-A79F5ACA7A2C}"/>
              </a:ext>
            </a:extLst>
          </p:cNvPr>
          <p:cNvSpPr txBox="1"/>
          <p:nvPr/>
        </p:nvSpPr>
        <p:spPr>
          <a:xfrm>
            <a:off x="838201" y="6176963"/>
            <a:ext cx="9209314" cy="369332"/>
          </a:xfrm>
          <a:prstGeom prst="rect">
            <a:avLst/>
          </a:prstGeom>
          <a:noFill/>
        </p:spPr>
        <p:txBody>
          <a:bodyPr wrap="square" rtlCol="0">
            <a:spAutoFit/>
          </a:bodyPr>
          <a:lstStyle/>
          <a:p>
            <a:pPr marL="0" indent="0">
              <a:buNone/>
            </a:pPr>
            <a:r>
              <a:rPr lang="en-US" sz="1800" i="1" dirty="0">
                <a:solidFill>
                  <a:schemeClr val="tx2">
                    <a:lumMod val="40000"/>
                    <a:lumOff val="60000"/>
                  </a:schemeClr>
                </a:solidFill>
              </a:rPr>
              <a:t> – via the Whistleblowers, Activists and Communities Alliance</a:t>
            </a:r>
          </a:p>
        </p:txBody>
      </p:sp>
    </p:spTree>
    <p:extLst>
      <p:ext uri="{BB962C8B-B14F-4D97-AF65-F5344CB8AC3E}">
        <p14:creationId xmlns:p14="http://schemas.microsoft.com/office/powerpoint/2010/main" val="2228847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0748-A828-7345-9CBE-112BA6EC370D}"/>
              </a:ext>
            </a:extLst>
          </p:cNvPr>
          <p:cNvSpPr>
            <a:spLocks noGrp="1"/>
          </p:cNvSpPr>
          <p:nvPr>
            <p:ph type="title"/>
          </p:nvPr>
        </p:nvSpPr>
        <p:spPr/>
        <p:txBody>
          <a:bodyPr/>
          <a:lstStyle/>
          <a:p>
            <a:r>
              <a:rPr lang="en-US" dirty="0">
                <a:solidFill>
                  <a:schemeClr val="tx2">
                    <a:lumMod val="40000"/>
                    <a:lumOff val="60000"/>
                  </a:schemeClr>
                </a:solidFill>
              </a:rPr>
              <a:t>Types of actions</a:t>
            </a:r>
          </a:p>
        </p:txBody>
      </p:sp>
      <p:sp>
        <p:nvSpPr>
          <p:cNvPr id="3" name="Content Placeholder 2">
            <a:extLst>
              <a:ext uri="{FF2B5EF4-FFF2-40B4-BE49-F238E27FC236}">
                <a16:creationId xmlns:a16="http://schemas.microsoft.com/office/drawing/2014/main" id="{6426550C-3429-E843-ABDF-F76BE02E4425}"/>
              </a:ext>
            </a:extLst>
          </p:cNvPr>
          <p:cNvSpPr>
            <a:spLocks noGrp="1"/>
          </p:cNvSpPr>
          <p:nvPr>
            <p:ph sz="half" idx="1"/>
          </p:nvPr>
        </p:nvSpPr>
        <p:spPr/>
        <p:txBody>
          <a:bodyPr>
            <a:normAutofit lnSpcReduction="10000"/>
          </a:bodyPr>
          <a:lstStyle/>
          <a:p>
            <a:r>
              <a:rPr lang="en-US" dirty="0">
                <a:solidFill>
                  <a:schemeClr val="bg1"/>
                </a:solidFill>
              </a:rPr>
              <a:t>Marches and rallies</a:t>
            </a:r>
          </a:p>
          <a:p>
            <a:r>
              <a:rPr lang="en-US" dirty="0">
                <a:solidFill>
                  <a:schemeClr val="bg1"/>
                </a:solidFill>
              </a:rPr>
              <a:t>Demonstrations</a:t>
            </a:r>
          </a:p>
          <a:p>
            <a:r>
              <a:rPr lang="en-US" dirty="0">
                <a:solidFill>
                  <a:schemeClr val="bg1"/>
                </a:solidFill>
              </a:rPr>
              <a:t>Speaking events, conferences</a:t>
            </a:r>
          </a:p>
          <a:p>
            <a:r>
              <a:rPr lang="en-US" dirty="0">
                <a:solidFill>
                  <a:schemeClr val="bg1"/>
                </a:solidFill>
              </a:rPr>
              <a:t>Sit-ins, die-ins</a:t>
            </a:r>
          </a:p>
          <a:p>
            <a:r>
              <a:rPr lang="en-US" dirty="0">
                <a:solidFill>
                  <a:schemeClr val="bg1"/>
                </a:solidFill>
              </a:rPr>
              <a:t>Walkouts (of work, school)</a:t>
            </a:r>
          </a:p>
          <a:p>
            <a:r>
              <a:rPr lang="en-US" dirty="0">
                <a:solidFill>
                  <a:schemeClr val="bg1"/>
                </a:solidFill>
              </a:rPr>
              <a:t>Strikes, pickets</a:t>
            </a:r>
          </a:p>
          <a:p>
            <a:r>
              <a:rPr lang="en-US" dirty="0">
                <a:solidFill>
                  <a:schemeClr val="bg1"/>
                </a:solidFill>
              </a:rPr>
              <a:t>Vigils, memorials</a:t>
            </a:r>
          </a:p>
          <a:p>
            <a:r>
              <a:rPr lang="en-US">
                <a:solidFill>
                  <a:schemeClr val="bg1"/>
                </a:solidFill>
              </a:rPr>
              <a:t>Civil disobedience</a:t>
            </a:r>
            <a:endParaRPr lang="en-US" dirty="0">
              <a:solidFill>
                <a:schemeClr val="bg1"/>
              </a:solidFill>
            </a:endParaRPr>
          </a:p>
          <a:p>
            <a:r>
              <a:rPr lang="en-US" dirty="0">
                <a:solidFill>
                  <a:schemeClr val="bg1"/>
                </a:solidFill>
              </a:rPr>
              <a:t>Lawsuits</a:t>
            </a:r>
          </a:p>
          <a:p>
            <a:endParaRPr lang="en-US" dirty="0"/>
          </a:p>
        </p:txBody>
      </p:sp>
      <p:sp>
        <p:nvSpPr>
          <p:cNvPr id="4" name="Content Placeholder 3">
            <a:extLst>
              <a:ext uri="{FF2B5EF4-FFF2-40B4-BE49-F238E27FC236}">
                <a16:creationId xmlns:a16="http://schemas.microsoft.com/office/drawing/2014/main" id="{BEEB176C-A133-B447-8F73-56A093078D43}"/>
              </a:ext>
            </a:extLst>
          </p:cNvPr>
          <p:cNvSpPr>
            <a:spLocks noGrp="1"/>
          </p:cNvSpPr>
          <p:nvPr>
            <p:ph sz="half" idx="2"/>
          </p:nvPr>
        </p:nvSpPr>
        <p:spPr/>
        <p:txBody>
          <a:bodyPr>
            <a:normAutofit lnSpcReduction="10000"/>
          </a:bodyPr>
          <a:lstStyle/>
          <a:p>
            <a:r>
              <a:rPr lang="en-US" dirty="0">
                <a:solidFill>
                  <a:schemeClr val="bg1"/>
                </a:solidFill>
              </a:rPr>
              <a:t>Boycotts, divestment, sanctions</a:t>
            </a:r>
          </a:p>
          <a:p>
            <a:r>
              <a:rPr lang="en-US" dirty="0">
                <a:solidFill>
                  <a:schemeClr val="bg1"/>
                </a:solidFill>
              </a:rPr>
              <a:t>Mutual aid</a:t>
            </a:r>
          </a:p>
          <a:p>
            <a:r>
              <a:rPr lang="en-US" dirty="0">
                <a:solidFill>
                  <a:schemeClr val="bg1"/>
                </a:solidFill>
              </a:rPr>
              <a:t>Letter writing, calls, petitions</a:t>
            </a:r>
          </a:p>
          <a:p>
            <a:r>
              <a:rPr lang="en-US" dirty="0">
                <a:solidFill>
                  <a:schemeClr val="bg1"/>
                </a:solidFill>
              </a:rPr>
              <a:t>Protest art, music, poetry</a:t>
            </a:r>
          </a:p>
          <a:p>
            <a:r>
              <a:rPr lang="en-US" dirty="0">
                <a:solidFill>
                  <a:schemeClr val="bg1"/>
                </a:solidFill>
              </a:rPr>
              <a:t>Social media, culture jamming</a:t>
            </a:r>
          </a:p>
          <a:p>
            <a:r>
              <a:rPr lang="en-US" dirty="0">
                <a:solidFill>
                  <a:schemeClr val="bg1"/>
                </a:solidFill>
              </a:rPr>
              <a:t>Online campaigns</a:t>
            </a:r>
          </a:p>
          <a:p>
            <a:r>
              <a:rPr lang="en-US" dirty="0">
                <a:solidFill>
                  <a:schemeClr val="bg1"/>
                </a:solidFill>
              </a:rPr>
              <a:t>Electoral </a:t>
            </a:r>
            <a:r>
              <a:rPr lang="en-US" dirty="0" err="1">
                <a:solidFill>
                  <a:schemeClr val="bg1"/>
                </a:solidFill>
              </a:rPr>
              <a:t>organising</a:t>
            </a:r>
            <a:endParaRPr lang="en-US" dirty="0">
              <a:solidFill>
                <a:schemeClr val="bg1"/>
              </a:solidFill>
            </a:endParaRPr>
          </a:p>
          <a:p>
            <a:r>
              <a:rPr lang="en-US" dirty="0">
                <a:solidFill>
                  <a:schemeClr val="bg1"/>
                </a:solidFill>
              </a:rPr>
              <a:t>Hacktivism</a:t>
            </a:r>
          </a:p>
          <a:p>
            <a:r>
              <a:rPr lang="en-US" dirty="0">
                <a:solidFill>
                  <a:schemeClr val="bg1"/>
                </a:solidFill>
              </a:rPr>
              <a:t>Community building</a:t>
            </a:r>
          </a:p>
          <a:p>
            <a:endParaRPr lang="en-US" dirty="0"/>
          </a:p>
        </p:txBody>
      </p:sp>
    </p:spTree>
    <p:extLst>
      <p:ext uri="{BB962C8B-B14F-4D97-AF65-F5344CB8AC3E}">
        <p14:creationId xmlns:p14="http://schemas.microsoft.com/office/powerpoint/2010/main" val="815023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52B7-24BD-5643-8F55-94121A4F6690}"/>
              </a:ext>
            </a:extLst>
          </p:cNvPr>
          <p:cNvSpPr>
            <a:spLocks noGrp="1"/>
          </p:cNvSpPr>
          <p:nvPr>
            <p:ph type="title"/>
          </p:nvPr>
        </p:nvSpPr>
        <p:spPr>
          <a:xfrm>
            <a:off x="838200" y="132382"/>
            <a:ext cx="10515600" cy="1325563"/>
          </a:xfrm>
        </p:spPr>
        <p:txBody>
          <a:bodyPr/>
          <a:lstStyle/>
          <a:p>
            <a:r>
              <a:rPr lang="en-US" b="1" dirty="0">
                <a:solidFill>
                  <a:schemeClr val="tx2">
                    <a:lumMod val="40000"/>
                    <a:lumOff val="6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What can you do?</a:t>
            </a:r>
          </a:p>
        </p:txBody>
      </p:sp>
      <p:sp>
        <p:nvSpPr>
          <p:cNvPr id="3" name="Content Placeholder 2">
            <a:extLst>
              <a:ext uri="{FF2B5EF4-FFF2-40B4-BE49-F238E27FC236}">
                <a16:creationId xmlns:a16="http://schemas.microsoft.com/office/drawing/2014/main" id="{608FE87B-FA15-D647-B811-D808BF071A6C}"/>
              </a:ext>
            </a:extLst>
          </p:cNvPr>
          <p:cNvSpPr>
            <a:spLocks noGrp="1"/>
          </p:cNvSpPr>
          <p:nvPr>
            <p:ph idx="1"/>
          </p:nvPr>
        </p:nvSpPr>
        <p:spPr>
          <a:xfrm>
            <a:off x="838200" y="1449659"/>
            <a:ext cx="9612086" cy="5043216"/>
          </a:xfrm>
        </p:spPr>
        <p:txBody>
          <a:bodyPr>
            <a:normAutofit/>
          </a:bodyPr>
          <a:lstStyle/>
          <a:p>
            <a:r>
              <a:rPr lang="en-US" dirty="0">
                <a:solidFill>
                  <a:schemeClr val="bg1"/>
                </a:solidFill>
              </a:rPr>
              <a:t>Learn from those who came before us</a:t>
            </a:r>
          </a:p>
          <a:p>
            <a:r>
              <a:rPr lang="en-US" dirty="0">
                <a:solidFill>
                  <a:schemeClr val="bg1"/>
                </a:solidFill>
              </a:rPr>
              <a:t>Get in where you fit in</a:t>
            </a:r>
          </a:p>
          <a:p>
            <a:r>
              <a:rPr lang="en-US" dirty="0">
                <a:solidFill>
                  <a:schemeClr val="bg1"/>
                </a:solidFill>
              </a:rPr>
              <a:t>Look for spaces that already exist, and build up</a:t>
            </a:r>
          </a:p>
          <a:p>
            <a:r>
              <a:rPr lang="en-US" dirty="0">
                <a:solidFill>
                  <a:schemeClr val="bg1"/>
                </a:solidFill>
              </a:rPr>
              <a:t>Use your existing skills and upskill where necessary</a:t>
            </a:r>
          </a:p>
          <a:p>
            <a:r>
              <a:rPr lang="en-US" dirty="0">
                <a:solidFill>
                  <a:schemeClr val="bg1"/>
                </a:solidFill>
              </a:rPr>
              <a:t>Challenge your assumptions about what is possible! We can build a better world together</a:t>
            </a:r>
          </a:p>
          <a:p>
            <a:endParaRPr lang="en-US" dirty="0">
              <a:solidFill>
                <a:schemeClr val="tx2">
                  <a:lumMod val="40000"/>
                  <a:lumOff val="60000"/>
                </a:schemeClr>
              </a:solidFill>
            </a:endParaRPr>
          </a:p>
        </p:txBody>
      </p:sp>
    </p:spTree>
    <p:extLst>
      <p:ext uri="{BB962C8B-B14F-4D97-AF65-F5344CB8AC3E}">
        <p14:creationId xmlns:p14="http://schemas.microsoft.com/office/powerpoint/2010/main" val="2182383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D3F3-77F4-DF4C-8C96-2234ABD859B1}"/>
              </a:ext>
            </a:extLst>
          </p:cNvPr>
          <p:cNvSpPr>
            <a:spLocks noGrp="1"/>
          </p:cNvSpPr>
          <p:nvPr>
            <p:ph type="title"/>
          </p:nvPr>
        </p:nvSpPr>
        <p:spPr/>
        <p:txBody>
          <a:bodyPr/>
          <a:lstStyle/>
          <a:p>
            <a:r>
              <a:rPr lang="en-US" dirty="0">
                <a:solidFill>
                  <a:schemeClr val="tx2">
                    <a:lumMod val="40000"/>
                    <a:lumOff val="60000"/>
                  </a:schemeClr>
                </a:solidFill>
              </a:rPr>
              <a:t>Ask yourself:</a:t>
            </a:r>
          </a:p>
        </p:txBody>
      </p:sp>
      <p:sp>
        <p:nvSpPr>
          <p:cNvPr id="3" name="Content Placeholder 2">
            <a:extLst>
              <a:ext uri="{FF2B5EF4-FFF2-40B4-BE49-F238E27FC236}">
                <a16:creationId xmlns:a16="http://schemas.microsoft.com/office/drawing/2014/main" id="{F1E67FE1-FB50-5D47-9F72-0B6784E961A0}"/>
              </a:ext>
            </a:extLst>
          </p:cNvPr>
          <p:cNvSpPr>
            <a:spLocks noGrp="1"/>
          </p:cNvSpPr>
          <p:nvPr>
            <p:ph idx="1"/>
          </p:nvPr>
        </p:nvSpPr>
        <p:spPr/>
        <p:txBody>
          <a:bodyPr>
            <a:normAutofit lnSpcReduction="10000"/>
          </a:bodyPr>
          <a:lstStyle/>
          <a:p>
            <a:r>
              <a:rPr lang="en-US" dirty="0">
                <a:solidFill>
                  <a:schemeClr val="bg1"/>
                </a:solidFill>
              </a:rPr>
              <a:t>What resources are needed? Who will supply them?</a:t>
            </a:r>
          </a:p>
          <a:p>
            <a:r>
              <a:rPr lang="en-US" dirty="0">
                <a:solidFill>
                  <a:schemeClr val="bg1"/>
                </a:solidFill>
              </a:rPr>
              <a:t>What skills do I bring to the table? What skills are missing from the group as a collective?</a:t>
            </a:r>
          </a:p>
          <a:p>
            <a:r>
              <a:rPr lang="en-US" dirty="0">
                <a:solidFill>
                  <a:schemeClr val="bg1"/>
                </a:solidFill>
              </a:rPr>
              <a:t>Am I politically aligned with these people? Do we agree on methods of political change?</a:t>
            </a:r>
          </a:p>
          <a:p>
            <a:r>
              <a:rPr lang="en-US" dirty="0">
                <a:solidFill>
                  <a:schemeClr val="bg1"/>
                </a:solidFill>
              </a:rPr>
              <a:t>If we don’t agree, can we still work together?</a:t>
            </a:r>
          </a:p>
          <a:p>
            <a:r>
              <a:rPr lang="en-US" dirty="0">
                <a:solidFill>
                  <a:schemeClr val="bg1"/>
                </a:solidFill>
              </a:rPr>
              <a:t>Is the direct action or collective organizing strategy being discussed something I feel secure in being involved in?</a:t>
            </a:r>
          </a:p>
          <a:p>
            <a:endParaRPr lang="en-US" dirty="0">
              <a:solidFill>
                <a:schemeClr val="tx2">
                  <a:lumMod val="40000"/>
                  <a:lumOff val="60000"/>
                </a:schemeClr>
              </a:solidFill>
            </a:endParaRPr>
          </a:p>
          <a:p>
            <a:pPr marL="0" indent="0">
              <a:buNone/>
            </a:pPr>
            <a:r>
              <a:rPr lang="en-US" sz="1800" i="1" dirty="0">
                <a:solidFill>
                  <a:schemeClr val="tx2">
                    <a:lumMod val="40000"/>
                    <a:lumOff val="60000"/>
                  </a:schemeClr>
                </a:solidFill>
              </a:rPr>
              <a:t> – via the Whistleblowers, Activists and Communities Alliance</a:t>
            </a:r>
          </a:p>
          <a:p>
            <a:endParaRPr lang="en-US" dirty="0"/>
          </a:p>
        </p:txBody>
      </p:sp>
    </p:spTree>
    <p:extLst>
      <p:ext uri="{BB962C8B-B14F-4D97-AF65-F5344CB8AC3E}">
        <p14:creationId xmlns:p14="http://schemas.microsoft.com/office/powerpoint/2010/main" val="1418322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16506-8818-5D4A-9209-11B667192E24}"/>
              </a:ext>
            </a:extLst>
          </p:cNvPr>
          <p:cNvSpPr>
            <a:spLocks noGrp="1"/>
          </p:cNvSpPr>
          <p:nvPr>
            <p:ph type="title"/>
          </p:nvPr>
        </p:nvSpPr>
        <p:spPr>
          <a:xfrm>
            <a:off x="838200" y="365125"/>
            <a:ext cx="5365830" cy="4149002"/>
          </a:xfrm>
        </p:spPr>
        <p:txBody>
          <a:bodyPr>
            <a:noAutofit/>
          </a:bodyPr>
          <a:lstStyle/>
          <a:p>
            <a:r>
              <a:rPr lang="en-US" sz="5400" dirty="0">
                <a:solidFill>
                  <a:schemeClr val="bg1"/>
                </a:solidFill>
              </a:rPr>
              <a:t>Standing on the shoulders of giants</a:t>
            </a:r>
          </a:p>
        </p:txBody>
      </p:sp>
      <p:sp>
        <p:nvSpPr>
          <p:cNvPr id="6" name="TextBox 5">
            <a:extLst>
              <a:ext uri="{FF2B5EF4-FFF2-40B4-BE49-F238E27FC236}">
                <a16:creationId xmlns:a16="http://schemas.microsoft.com/office/drawing/2014/main" id="{1B846098-3D32-624E-A97D-B1FB4A28C030}"/>
              </a:ext>
            </a:extLst>
          </p:cNvPr>
          <p:cNvSpPr txBox="1"/>
          <p:nvPr/>
        </p:nvSpPr>
        <p:spPr>
          <a:xfrm>
            <a:off x="838200" y="5292546"/>
            <a:ext cx="5257800" cy="1200329"/>
          </a:xfrm>
          <a:prstGeom prst="rect">
            <a:avLst/>
          </a:prstGeom>
          <a:noFill/>
        </p:spPr>
        <p:txBody>
          <a:bodyPr wrap="square" rtlCol="0">
            <a:spAutoFit/>
          </a:bodyPr>
          <a:lstStyle/>
          <a:p>
            <a:r>
              <a:rPr lang="en-AU" sz="1800" b="0" i="0" dirty="0" err="1">
                <a:solidFill>
                  <a:schemeClr val="tx2">
                    <a:lumMod val="40000"/>
                    <a:lumOff val="60000"/>
                  </a:schemeClr>
                </a:solidFill>
                <a:effectLst/>
                <a:latin typeface="Arial" panose="020B0604020202020204" pitchFamily="34" charset="0"/>
              </a:rPr>
              <a:t>Cedalion</a:t>
            </a:r>
            <a:r>
              <a:rPr lang="en-AU" sz="1800" b="0" i="0" dirty="0">
                <a:solidFill>
                  <a:schemeClr val="tx2">
                    <a:lumMod val="40000"/>
                    <a:lumOff val="60000"/>
                  </a:schemeClr>
                </a:solidFill>
                <a:effectLst/>
                <a:latin typeface="Arial" panose="020B0604020202020204" pitchFamily="34" charset="0"/>
              </a:rPr>
              <a:t> standing on the shoulders of Orion; detail from </a:t>
            </a:r>
            <a:r>
              <a:rPr lang="en-AU" sz="1800" b="0" i="1" dirty="0">
                <a:solidFill>
                  <a:schemeClr val="tx2">
                    <a:lumMod val="40000"/>
                    <a:lumOff val="60000"/>
                  </a:schemeClr>
                </a:solidFill>
                <a:effectLst/>
                <a:latin typeface="Arial" panose="020B0604020202020204" pitchFamily="34" charset="0"/>
              </a:rPr>
              <a:t>Blind Orion Searching for the Rising Sun</a:t>
            </a:r>
            <a:r>
              <a:rPr lang="en-AU" sz="1800" b="0" i="0" dirty="0">
                <a:solidFill>
                  <a:schemeClr val="tx2">
                    <a:lumMod val="40000"/>
                    <a:lumOff val="60000"/>
                  </a:schemeClr>
                </a:solidFill>
                <a:effectLst/>
                <a:latin typeface="Arial" panose="020B0604020202020204" pitchFamily="34" charset="0"/>
              </a:rPr>
              <a:t> by Nicolas Poussin, 1658, Metropolitan Museum of Art</a:t>
            </a:r>
            <a:endParaRPr lang="en-US" sz="2800" dirty="0">
              <a:solidFill>
                <a:schemeClr val="tx2">
                  <a:lumMod val="40000"/>
                  <a:lumOff val="60000"/>
                </a:schemeClr>
              </a:solidFill>
            </a:endParaRPr>
          </a:p>
        </p:txBody>
      </p:sp>
      <p:pic>
        <p:nvPicPr>
          <p:cNvPr id="4" name="Picture 3" descr="A painting of a dwarf standing on the shoulders of a giant, directing him&#10;">
            <a:extLst>
              <a:ext uri="{FF2B5EF4-FFF2-40B4-BE49-F238E27FC236}">
                <a16:creationId xmlns:a16="http://schemas.microsoft.com/office/drawing/2014/main" id="{CB2D3B9D-B784-024D-AD5A-2799CAE4AEF7}"/>
              </a:ext>
            </a:extLst>
          </p:cNvPr>
          <p:cNvPicPr>
            <a:picLocks noChangeAspect="1"/>
          </p:cNvPicPr>
          <p:nvPr/>
        </p:nvPicPr>
        <p:blipFill>
          <a:blip r:embed="rId2"/>
          <a:stretch>
            <a:fillRect/>
          </a:stretch>
        </p:blipFill>
        <p:spPr>
          <a:xfrm>
            <a:off x="6661450" y="5992"/>
            <a:ext cx="5530550" cy="6852008"/>
          </a:xfrm>
          <a:prstGeom prst="rect">
            <a:avLst/>
          </a:prstGeom>
        </p:spPr>
      </p:pic>
    </p:spTree>
    <p:extLst>
      <p:ext uri="{BB962C8B-B14F-4D97-AF65-F5344CB8AC3E}">
        <p14:creationId xmlns:p14="http://schemas.microsoft.com/office/powerpoint/2010/main" val="22902722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AB29-F37C-9540-AF7B-A82920B7CA38}"/>
              </a:ext>
            </a:extLst>
          </p:cNvPr>
          <p:cNvSpPr>
            <a:spLocks noGrp="1"/>
          </p:cNvSpPr>
          <p:nvPr>
            <p:ph type="title"/>
          </p:nvPr>
        </p:nvSpPr>
        <p:spPr/>
        <p:txBody>
          <a:bodyPr/>
          <a:lstStyle/>
          <a:p>
            <a:r>
              <a:rPr lang="en-US" dirty="0">
                <a:solidFill>
                  <a:schemeClr val="tx2">
                    <a:lumMod val="40000"/>
                    <a:lumOff val="60000"/>
                  </a:schemeClr>
                </a:solidFill>
              </a:rPr>
              <a:t>Where can you connect?</a:t>
            </a:r>
          </a:p>
        </p:txBody>
      </p:sp>
      <p:sp>
        <p:nvSpPr>
          <p:cNvPr id="3" name="Content Placeholder 2">
            <a:extLst>
              <a:ext uri="{FF2B5EF4-FFF2-40B4-BE49-F238E27FC236}">
                <a16:creationId xmlns:a16="http://schemas.microsoft.com/office/drawing/2014/main" id="{E2164464-36A6-644A-8B80-6CD8425EDA75}"/>
              </a:ext>
            </a:extLst>
          </p:cNvPr>
          <p:cNvSpPr>
            <a:spLocks noGrp="1"/>
          </p:cNvSpPr>
          <p:nvPr>
            <p:ph idx="1"/>
          </p:nvPr>
        </p:nvSpPr>
        <p:spPr>
          <a:xfrm>
            <a:off x="838199" y="1420586"/>
            <a:ext cx="10771415" cy="5072289"/>
          </a:xfrm>
        </p:spPr>
        <p:txBody>
          <a:bodyPr>
            <a:normAutofit fontScale="55000" lnSpcReduction="20000"/>
          </a:bodyPr>
          <a:lstStyle/>
          <a:p>
            <a:r>
              <a:rPr lang="en-US" sz="3400" dirty="0">
                <a:solidFill>
                  <a:schemeClr val="bg1"/>
                </a:solidFill>
              </a:rPr>
              <a:t>JOIN YOUR UNION!!!</a:t>
            </a:r>
          </a:p>
          <a:p>
            <a:r>
              <a:rPr lang="en-US" sz="3400" dirty="0">
                <a:solidFill>
                  <a:schemeClr val="bg1"/>
                </a:solidFill>
              </a:rPr>
              <a:t>Get involved in local grassroots community groups, </a:t>
            </a:r>
            <a:r>
              <a:rPr lang="en-US" sz="3400" dirty="0" err="1">
                <a:solidFill>
                  <a:schemeClr val="bg1"/>
                </a:solidFill>
              </a:rPr>
              <a:t>eg</a:t>
            </a:r>
            <a:r>
              <a:rPr lang="en-US" sz="3400" dirty="0">
                <a:solidFill>
                  <a:schemeClr val="bg1"/>
                </a:solidFill>
              </a:rPr>
              <a:t> the Disability Justice Network, Sydney Queer and Disabled community group (</a:t>
            </a:r>
            <a:r>
              <a:rPr lang="en-US" sz="3400" dirty="0" err="1">
                <a:solidFill>
                  <a:schemeClr val="bg1"/>
                </a:solidFill>
              </a:rPr>
              <a:t>SQuaD</a:t>
            </a:r>
            <a:r>
              <a:rPr lang="en-US" sz="3400" dirty="0">
                <a:solidFill>
                  <a:schemeClr val="bg1"/>
                </a:solidFill>
              </a:rPr>
              <a:t>), Pride in Protest, Food Not Bombs, Australian Palestine Advocacy Network</a:t>
            </a:r>
          </a:p>
          <a:p>
            <a:r>
              <a:rPr lang="en-US" sz="3400" dirty="0">
                <a:solidFill>
                  <a:schemeClr val="bg1"/>
                </a:solidFill>
              </a:rPr>
              <a:t>Get involved in the disability advocacy sector, </a:t>
            </a:r>
            <a:r>
              <a:rPr lang="en-US" sz="3400" dirty="0" err="1">
                <a:solidFill>
                  <a:schemeClr val="bg1"/>
                </a:solidFill>
              </a:rPr>
              <a:t>eg</a:t>
            </a:r>
            <a:r>
              <a:rPr lang="en-US" sz="3400" dirty="0">
                <a:solidFill>
                  <a:schemeClr val="bg1"/>
                </a:solidFill>
              </a:rPr>
              <a:t> People With Disabilities Australia, First Peoples Disability Network, Women With Disabilities Australia, National Ethnic Disability Alliance, Disability Advocacy Network Australia, Children and Young People with Disability Australia, AIDS Council Of NSW (ACON), the Council for Intellectual Disability, Intellectual Disability Rights Service, Physical Disability Council NSW, Deaf Australia, Autistic Self Advocacy Network</a:t>
            </a:r>
          </a:p>
          <a:p>
            <a:r>
              <a:rPr lang="en-US" sz="3400" dirty="0">
                <a:solidFill>
                  <a:schemeClr val="bg1"/>
                </a:solidFill>
              </a:rPr>
              <a:t>Get involved with factional political groups (</a:t>
            </a:r>
            <a:r>
              <a:rPr lang="en-US" sz="3400" dirty="0" err="1">
                <a:solidFill>
                  <a:schemeClr val="bg1"/>
                </a:solidFill>
              </a:rPr>
              <a:t>eg</a:t>
            </a:r>
            <a:r>
              <a:rPr lang="en-US" sz="3400" dirty="0">
                <a:solidFill>
                  <a:schemeClr val="bg1"/>
                </a:solidFill>
              </a:rPr>
              <a:t> Solidarity, the Australian Communist Party, the Communist Party of Australia, Socialist Alliance, the Greens)</a:t>
            </a:r>
          </a:p>
          <a:p>
            <a:r>
              <a:rPr lang="en-US" sz="3400" dirty="0">
                <a:solidFill>
                  <a:schemeClr val="bg1"/>
                </a:solidFill>
              </a:rPr>
              <a:t>If relevant, join student disability collectives</a:t>
            </a:r>
          </a:p>
          <a:p>
            <a:r>
              <a:rPr lang="en-US" sz="3400" dirty="0">
                <a:solidFill>
                  <a:schemeClr val="bg1"/>
                </a:solidFill>
              </a:rPr>
              <a:t>Get involved in disabled art, literary, radio/podcast and performance projects, </a:t>
            </a:r>
            <a:r>
              <a:rPr lang="en-US" sz="3400" dirty="0" err="1">
                <a:solidFill>
                  <a:schemeClr val="bg1"/>
                </a:solidFill>
              </a:rPr>
              <a:t>eg</a:t>
            </a:r>
            <a:r>
              <a:rPr lang="en-US" sz="3400" dirty="0">
                <a:solidFill>
                  <a:schemeClr val="bg1"/>
                </a:solidFill>
              </a:rPr>
              <a:t> Sunder literary journal, Bramble literary journal, Crip Rave Theory, Arts Access Australia, Riverside Theatre’s Beyond the Square, No Strings Attached, Back to Back Theatre, Rollercoaster Theatre, Milk Crate Theatre, The Boldness/3cr Radio, Chronically Chilled podcast, Only Human, Raising Our Voices, Airwaves Access Radio</a:t>
            </a:r>
          </a:p>
          <a:p>
            <a:r>
              <a:rPr lang="en-US" sz="3400" dirty="0">
                <a:solidFill>
                  <a:schemeClr val="bg1"/>
                </a:solidFill>
              </a:rPr>
              <a:t>Find a couple of mates and occupy a building; block off a street; arrange a banner drop from a high place like a tall building or bridge over a highway; set fire to something (FOR LEGAL REASONS THIS IS A JOKE. ALWAYS CONSULT LEGAL ADVICE &amp; EXPERIENCED ACTIVISTS BEFORE ATTEMPTING CIVIL DISOBEDIENCE)</a:t>
            </a:r>
          </a:p>
          <a:p>
            <a:endParaRPr lang="en-US" dirty="0">
              <a:solidFill>
                <a:schemeClr val="bg1"/>
              </a:solidFill>
            </a:endParaRPr>
          </a:p>
        </p:txBody>
      </p:sp>
    </p:spTree>
    <p:extLst>
      <p:ext uri="{BB962C8B-B14F-4D97-AF65-F5344CB8AC3E}">
        <p14:creationId xmlns:p14="http://schemas.microsoft.com/office/powerpoint/2010/main" val="3771321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4CFA-8FCB-304D-A17A-1107EA963F03}"/>
              </a:ext>
            </a:extLst>
          </p:cNvPr>
          <p:cNvSpPr>
            <a:spLocks noGrp="1"/>
          </p:cNvSpPr>
          <p:nvPr>
            <p:ph type="title"/>
          </p:nvPr>
        </p:nvSpPr>
        <p:spPr>
          <a:xfrm>
            <a:off x="838200" y="500062"/>
            <a:ext cx="10515600" cy="1325563"/>
          </a:xfrm>
        </p:spPr>
        <p:txBody>
          <a:bodyPr/>
          <a:lstStyle/>
          <a:p>
            <a:r>
              <a:rPr lang="en-US" dirty="0">
                <a:solidFill>
                  <a:schemeClr val="tx2">
                    <a:lumMod val="40000"/>
                    <a:lumOff val="60000"/>
                  </a:schemeClr>
                </a:solidFill>
              </a:rPr>
              <a:t>Resources (activism and movement building)</a:t>
            </a:r>
          </a:p>
        </p:txBody>
      </p:sp>
      <p:sp>
        <p:nvSpPr>
          <p:cNvPr id="3" name="Content Placeholder 2">
            <a:extLst>
              <a:ext uri="{FF2B5EF4-FFF2-40B4-BE49-F238E27FC236}">
                <a16:creationId xmlns:a16="http://schemas.microsoft.com/office/drawing/2014/main" id="{86E2223B-E05F-864D-A1A2-6030B15E96D6}"/>
              </a:ext>
            </a:extLst>
          </p:cNvPr>
          <p:cNvSpPr>
            <a:spLocks noGrp="1"/>
          </p:cNvSpPr>
          <p:nvPr>
            <p:ph idx="1"/>
          </p:nvPr>
        </p:nvSpPr>
        <p:spPr/>
        <p:txBody>
          <a:bodyPr>
            <a:normAutofit fontScale="85000" lnSpcReduction="20000"/>
          </a:bodyPr>
          <a:lstStyle/>
          <a:p>
            <a:r>
              <a:rPr lang="en-AU" b="0" i="0" dirty="0">
                <a:solidFill>
                  <a:schemeClr val="bg1"/>
                </a:solidFill>
                <a:effectLst/>
                <a:latin typeface="+mj-lt"/>
              </a:rPr>
              <a:t>Sins Invalid,  Skin, Tooth and Bone: The Basis of Movement is Our People </a:t>
            </a:r>
            <a:r>
              <a:rPr lang="en-AU" b="0" i="0" dirty="0">
                <a:solidFill>
                  <a:schemeClr val="bg1"/>
                </a:solidFill>
                <a:effectLst/>
                <a:latin typeface="+mj-lt"/>
                <a:hlinkClick r:id="rId2"/>
              </a:rPr>
              <a:t>https://www.sinsinvalid.org/news-1/2020/6/16/what-is-disability-justice</a:t>
            </a:r>
            <a:r>
              <a:rPr lang="en-AU" b="0" i="0" dirty="0">
                <a:solidFill>
                  <a:schemeClr val="bg1"/>
                </a:solidFill>
                <a:effectLst/>
                <a:latin typeface="+mj-lt"/>
              </a:rPr>
              <a:t> </a:t>
            </a:r>
          </a:p>
          <a:p>
            <a:r>
              <a:rPr lang="en-US" dirty="0">
                <a:solidFill>
                  <a:schemeClr val="bg1"/>
                </a:solidFill>
                <a:latin typeface="+mj-lt"/>
              </a:rPr>
              <a:t>Crowdsourced Lessons from the Disability Justice Movement </a:t>
            </a:r>
            <a:r>
              <a:rPr lang="en-US" dirty="0">
                <a:solidFill>
                  <a:schemeClr val="bg1"/>
                </a:solidFill>
                <a:latin typeface="+mj-lt"/>
                <a:hlinkClick r:id="rId3"/>
              </a:rPr>
              <a:t>https://commonslibrary.org/disability-justice-links/</a:t>
            </a:r>
            <a:r>
              <a:rPr lang="en-US" dirty="0">
                <a:solidFill>
                  <a:schemeClr val="bg1"/>
                </a:solidFill>
                <a:latin typeface="+mj-lt"/>
              </a:rPr>
              <a:t> </a:t>
            </a:r>
          </a:p>
          <a:p>
            <a:r>
              <a:rPr lang="en-US" dirty="0">
                <a:solidFill>
                  <a:schemeClr val="bg1"/>
                </a:solidFill>
                <a:latin typeface="+mj-lt"/>
              </a:rPr>
              <a:t>The ADAPT activist handbook </a:t>
            </a:r>
            <a:r>
              <a:rPr lang="en-US" dirty="0">
                <a:solidFill>
                  <a:schemeClr val="bg1"/>
                </a:solidFill>
                <a:latin typeface="+mj-lt"/>
                <a:hlinkClick r:id="rId4"/>
              </a:rPr>
              <a:t>https://adapt.org/the-adapt-activist-handbook/</a:t>
            </a:r>
            <a:r>
              <a:rPr lang="en-US" dirty="0">
                <a:solidFill>
                  <a:schemeClr val="bg1"/>
                </a:solidFill>
                <a:latin typeface="+mj-lt"/>
              </a:rPr>
              <a:t> </a:t>
            </a:r>
          </a:p>
          <a:p>
            <a:r>
              <a:rPr lang="en-US" dirty="0">
                <a:solidFill>
                  <a:schemeClr val="bg1"/>
                </a:solidFill>
                <a:latin typeface="+mj-lt"/>
              </a:rPr>
              <a:t>Leah Lakshmi </a:t>
            </a:r>
            <a:r>
              <a:rPr lang="en-US" dirty="0" err="1">
                <a:solidFill>
                  <a:schemeClr val="bg1"/>
                </a:solidFill>
                <a:latin typeface="+mj-lt"/>
              </a:rPr>
              <a:t>Piepzna-Samarasinha</a:t>
            </a:r>
            <a:r>
              <a:rPr lang="en-US" dirty="0">
                <a:solidFill>
                  <a:schemeClr val="bg1"/>
                </a:solidFill>
                <a:latin typeface="+mj-lt"/>
              </a:rPr>
              <a:t>, </a:t>
            </a:r>
            <a:r>
              <a:rPr lang="en-US" i="1" dirty="0">
                <a:solidFill>
                  <a:schemeClr val="bg1"/>
                </a:solidFill>
                <a:latin typeface="+mj-lt"/>
              </a:rPr>
              <a:t>Care Work: Dreaming Disability Justice </a:t>
            </a:r>
            <a:r>
              <a:rPr lang="en-AU" b="0" i="0" u="sng" dirty="0">
                <a:solidFill>
                  <a:schemeClr val="accent5">
                    <a:lumMod val="75000"/>
                  </a:schemeClr>
                </a:solidFill>
                <a:effectLst/>
                <a:latin typeface="+mj-lt"/>
              </a:rPr>
              <a:t>https://</a:t>
            </a:r>
            <a:r>
              <a:rPr lang="en-AU" b="0" i="0" u="sng" dirty="0" err="1">
                <a:solidFill>
                  <a:schemeClr val="accent5">
                    <a:lumMod val="75000"/>
                  </a:schemeClr>
                </a:solidFill>
                <a:effectLst/>
                <a:latin typeface="+mj-lt"/>
              </a:rPr>
              <a:t>brownstargirl.org</a:t>
            </a:r>
            <a:r>
              <a:rPr lang="en-AU" b="0" i="0" u="sng" dirty="0">
                <a:solidFill>
                  <a:schemeClr val="accent5">
                    <a:lumMod val="75000"/>
                  </a:schemeClr>
                </a:solidFill>
                <a:effectLst/>
                <a:latin typeface="+mj-lt"/>
              </a:rPr>
              <a:t>/care-work-dreaming-disability-justice/ </a:t>
            </a:r>
          </a:p>
          <a:p>
            <a:r>
              <a:rPr lang="en-US" i="1" dirty="0">
                <a:solidFill>
                  <a:schemeClr val="bg1"/>
                </a:solidFill>
                <a:latin typeface="+mj-lt"/>
              </a:rPr>
              <a:t>Resistance and Hope: Essays by Disabled People</a:t>
            </a:r>
            <a:r>
              <a:rPr lang="en-US" dirty="0">
                <a:solidFill>
                  <a:schemeClr val="bg1"/>
                </a:solidFill>
                <a:latin typeface="+mj-lt"/>
              </a:rPr>
              <a:t>. </a:t>
            </a:r>
            <a:r>
              <a:rPr lang="en-US" dirty="0">
                <a:solidFill>
                  <a:schemeClr val="bg1"/>
                </a:solidFill>
                <a:latin typeface="+mj-lt"/>
                <a:hlinkClick r:id="rId5"/>
              </a:rPr>
              <a:t>https://disabilityvisibilityproject.com/resist/</a:t>
            </a:r>
            <a:r>
              <a:rPr lang="en-US" dirty="0">
                <a:solidFill>
                  <a:schemeClr val="bg1"/>
                </a:solidFill>
                <a:latin typeface="+mj-lt"/>
              </a:rPr>
              <a:t> </a:t>
            </a:r>
          </a:p>
          <a:p>
            <a:r>
              <a:rPr lang="en-US" i="1" dirty="0">
                <a:solidFill>
                  <a:schemeClr val="bg1"/>
                </a:solidFill>
                <a:latin typeface="+mj-lt"/>
              </a:rPr>
              <a:t>Disability Visibility: First-Person Stories from the Twenty-First Century. </a:t>
            </a:r>
            <a:r>
              <a:rPr lang="en-US" dirty="0">
                <a:solidFill>
                  <a:schemeClr val="bg1"/>
                </a:solidFill>
                <a:latin typeface="+mj-lt"/>
                <a:hlinkClick r:id="rId6"/>
              </a:rPr>
              <a:t>https://disabilityvisibilityproject.com/book/dv/</a:t>
            </a:r>
            <a:r>
              <a:rPr lang="en-US" dirty="0">
                <a:solidFill>
                  <a:schemeClr val="bg1"/>
                </a:solidFill>
                <a:latin typeface="+mj-lt"/>
              </a:rPr>
              <a:t> </a:t>
            </a:r>
          </a:p>
          <a:p>
            <a:r>
              <a:rPr lang="en-US" dirty="0">
                <a:solidFill>
                  <a:schemeClr val="bg1"/>
                </a:solidFill>
                <a:latin typeface="+mj-lt"/>
              </a:rPr>
              <a:t>Common Conversations: Insights into activism </a:t>
            </a:r>
            <a:r>
              <a:rPr lang="en-US" dirty="0">
                <a:solidFill>
                  <a:schemeClr val="bg1"/>
                </a:solidFill>
                <a:latin typeface="+mj-lt"/>
                <a:hlinkClick r:id="rId7"/>
              </a:rPr>
              <a:t>https://commonslibrary.org/commons-conversations-podcast/</a:t>
            </a:r>
            <a:r>
              <a:rPr lang="en-US" dirty="0">
                <a:solidFill>
                  <a:schemeClr val="bg1"/>
                </a:solidFill>
                <a:latin typeface="+mj-lt"/>
              </a:rPr>
              <a:t> </a:t>
            </a:r>
          </a:p>
        </p:txBody>
      </p:sp>
    </p:spTree>
    <p:extLst>
      <p:ext uri="{BB962C8B-B14F-4D97-AF65-F5344CB8AC3E}">
        <p14:creationId xmlns:p14="http://schemas.microsoft.com/office/powerpoint/2010/main" val="4227383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8D22-7473-7542-8AA4-BCB953A57A57}"/>
              </a:ext>
            </a:extLst>
          </p:cNvPr>
          <p:cNvSpPr>
            <a:spLocks noGrp="1"/>
          </p:cNvSpPr>
          <p:nvPr>
            <p:ph type="title"/>
          </p:nvPr>
        </p:nvSpPr>
        <p:spPr/>
        <p:txBody>
          <a:bodyPr/>
          <a:lstStyle/>
          <a:p>
            <a:r>
              <a:rPr lang="en-US" dirty="0">
                <a:solidFill>
                  <a:schemeClr val="tx2">
                    <a:lumMod val="40000"/>
                    <a:lumOff val="60000"/>
                  </a:schemeClr>
                </a:solidFill>
              </a:rPr>
              <a:t>Resources (history of disability activism)</a:t>
            </a:r>
          </a:p>
        </p:txBody>
      </p:sp>
      <p:sp>
        <p:nvSpPr>
          <p:cNvPr id="3" name="Content Placeholder 2">
            <a:extLst>
              <a:ext uri="{FF2B5EF4-FFF2-40B4-BE49-F238E27FC236}">
                <a16:creationId xmlns:a16="http://schemas.microsoft.com/office/drawing/2014/main" id="{08A8DEF1-9C63-4348-BD5D-7A57FB857FC6}"/>
              </a:ext>
            </a:extLst>
          </p:cNvPr>
          <p:cNvSpPr>
            <a:spLocks noGrp="1"/>
          </p:cNvSpPr>
          <p:nvPr>
            <p:ph idx="1"/>
          </p:nvPr>
        </p:nvSpPr>
        <p:spPr>
          <a:xfrm>
            <a:off x="838199" y="1404257"/>
            <a:ext cx="10902043" cy="5088618"/>
          </a:xfrm>
        </p:spPr>
        <p:txBody>
          <a:bodyPr>
            <a:noAutofit/>
          </a:bodyPr>
          <a:lstStyle/>
          <a:p>
            <a:r>
              <a:rPr lang="en-AU" sz="1600" b="1" i="0" dirty="0">
                <a:solidFill>
                  <a:schemeClr val="bg1"/>
                </a:solidFill>
                <a:effectLst/>
                <a:latin typeface="+mj-lt"/>
              </a:rPr>
              <a:t>Defiant Lives (2017) </a:t>
            </a:r>
            <a:r>
              <a:rPr lang="en-AU" sz="1600" b="1" i="0" dirty="0">
                <a:solidFill>
                  <a:schemeClr val="bg1"/>
                </a:solidFill>
                <a:effectLst/>
                <a:latin typeface="+mj-lt"/>
                <a:hlinkClick r:id="rId2"/>
              </a:rPr>
              <a:t>https://defiantlives.com/</a:t>
            </a:r>
            <a:r>
              <a:rPr lang="en-AU" sz="1600" b="1" i="0" dirty="0">
                <a:solidFill>
                  <a:schemeClr val="bg1"/>
                </a:solidFill>
                <a:effectLst/>
                <a:latin typeface="+mj-lt"/>
              </a:rPr>
              <a:t> </a:t>
            </a:r>
          </a:p>
          <a:p>
            <a:r>
              <a:rPr lang="en-AU" sz="1600" b="1" dirty="0">
                <a:solidFill>
                  <a:schemeClr val="bg1"/>
                </a:solidFill>
                <a:latin typeface="+mj-lt"/>
              </a:rPr>
              <a:t>Crip Camp: A Disability Revolution </a:t>
            </a:r>
            <a:r>
              <a:rPr lang="en-AU" sz="1600" b="1" dirty="0">
                <a:solidFill>
                  <a:schemeClr val="bg1"/>
                </a:solidFill>
                <a:latin typeface="+mj-lt"/>
                <a:hlinkClick r:id="rId3"/>
              </a:rPr>
              <a:t>https://www.netflix.com/au/title/81001496</a:t>
            </a:r>
            <a:r>
              <a:rPr lang="en-AU" sz="1600" b="1" dirty="0">
                <a:solidFill>
                  <a:schemeClr val="bg1"/>
                </a:solidFill>
                <a:latin typeface="+mj-lt"/>
              </a:rPr>
              <a:t> </a:t>
            </a:r>
            <a:endParaRPr lang="en-AU" sz="1600" b="1" i="0" dirty="0">
              <a:solidFill>
                <a:schemeClr val="bg1"/>
              </a:solidFill>
              <a:effectLst/>
              <a:latin typeface="+mj-lt"/>
            </a:endParaRPr>
          </a:p>
          <a:p>
            <a:r>
              <a:rPr lang="en-AU" sz="1600" b="1" i="0" dirty="0">
                <a:solidFill>
                  <a:schemeClr val="bg1"/>
                </a:solidFill>
                <a:effectLst/>
                <a:latin typeface="+mj-lt"/>
              </a:rPr>
              <a:t>Agents of our own destiny: activism and the road to the disability. 2021. </a:t>
            </a:r>
            <a:r>
              <a:rPr lang="en-US" sz="1600" dirty="0">
                <a:solidFill>
                  <a:schemeClr val="bg1"/>
                </a:solidFill>
                <a:latin typeface="+mj-lt"/>
                <a:hlinkClick r:id="rId4"/>
              </a:rPr>
              <a:t>https://apo.org.au/node/314895</a:t>
            </a:r>
          </a:p>
          <a:p>
            <a:r>
              <a:rPr lang="en-US" sz="1600" dirty="0">
                <a:solidFill>
                  <a:schemeClr val="bg1"/>
                </a:solidFill>
                <a:latin typeface="+mj-lt"/>
                <a:hlinkClick r:id="rId4"/>
              </a:rPr>
              <a:t>https://www.aph.gov.au/Parliamentary_Business/Hansard/Hansard_Display?bid=committees/commsen/03d1782b-2e17-4eb7-8221-2012f46788e3/&amp;sid=0001</a:t>
            </a:r>
            <a:r>
              <a:rPr lang="en-US" sz="1600" dirty="0">
                <a:solidFill>
                  <a:schemeClr val="bg1"/>
                </a:solidFill>
                <a:latin typeface="+mj-lt"/>
              </a:rPr>
              <a:t> </a:t>
            </a:r>
          </a:p>
          <a:p>
            <a:r>
              <a:rPr lang="en-US" sz="1600" dirty="0">
                <a:solidFill>
                  <a:schemeClr val="bg1"/>
                </a:solidFill>
                <a:latin typeface="+mj-lt"/>
              </a:rPr>
              <a:t>Joan Hume’s PWDA 30</a:t>
            </a:r>
            <a:r>
              <a:rPr lang="en-US" sz="1600" baseline="30000" dirty="0">
                <a:solidFill>
                  <a:schemeClr val="bg1"/>
                </a:solidFill>
                <a:latin typeface="+mj-lt"/>
              </a:rPr>
              <a:t>th</a:t>
            </a:r>
            <a:r>
              <a:rPr lang="en-US" sz="1600" dirty="0">
                <a:solidFill>
                  <a:schemeClr val="bg1"/>
                </a:solidFill>
                <a:latin typeface="+mj-lt"/>
              </a:rPr>
              <a:t> anniversary speech, 2011. </a:t>
            </a:r>
            <a:r>
              <a:rPr lang="en-US" sz="1600" dirty="0">
                <a:solidFill>
                  <a:schemeClr val="bg1"/>
                </a:solidFill>
                <a:latin typeface="+mj-lt"/>
                <a:hlinkClick r:id="rId5"/>
              </a:rPr>
              <a:t>https://pwd.org.au/about-us/our-history/joan-hume/</a:t>
            </a:r>
            <a:r>
              <a:rPr lang="en-US" sz="1600" dirty="0">
                <a:solidFill>
                  <a:schemeClr val="bg1"/>
                </a:solidFill>
                <a:latin typeface="+mj-lt"/>
              </a:rPr>
              <a:t> </a:t>
            </a:r>
          </a:p>
          <a:p>
            <a:r>
              <a:rPr lang="en-US" sz="1600" dirty="0">
                <a:solidFill>
                  <a:schemeClr val="bg1"/>
                </a:solidFill>
                <a:latin typeface="+mj-lt"/>
              </a:rPr>
              <a:t>Telling it Like it Is: Inquiry into Aboriginal Disadvantage, 2007. </a:t>
            </a:r>
            <a:r>
              <a:rPr lang="en-US" sz="1600" dirty="0">
                <a:solidFill>
                  <a:schemeClr val="bg1"/>
                </a:solidFill>
                <a:latin typeface="+mj-lt"/>
                <a:hlinkClick r:id="rId6"/>
              </a:rPr>
              <a:t>https://fpdn.org.au/wp-content/uploads/2016/04/tellingitlikeitis.pdf</a:t>
            </a:r>
            <a:r>
              <a:rPr lang="en-US" sz="1600" dirty="0">
                <a:solidFill>
                  <a:schemeClr val="bg1"/>
                </a:solidFill>
                <a:latin typeface="+mj-lt"/>
              </a:rPr>
              <a:t> </a:t>
            </a:r>
          </a:p>
          <a:p>
            <a:r>
              <a:rPr lang="en-US" sz="1600" dirty="0">
                <a:solidFill>
                  <a:schemeClr val="bg1"/>
                </a:solidFill>
                <a:latin typeface="+mj-lt"/>
              </a:rPr>
              <a:t>Yarning Disability, 2023 </a:t>
            </a:r>
            <a:r>
              <a:rPr lang="en-US" sz="1600" dirty="0">
                <a:solidFill>
                  <a:schemeClr val="bg1"/>
                </a:solidFill>
                <a:latin typeface="+mj-lt"/>
                <a:hlinkClick r:id="rId7"/>
              </a:rPr>
              <a:t>https://commonslibrary.org/the-first-peoples-disability-network-yarning-disability-podcast/</a:t>
            </a:r>
            <a:r>
              <a:rPr lang="en-US" sz="1600" dirty="0">
                <a:solidFill>
                  <a:schemeClr val="bg1"/>
                </a:solidFill>
                <a:latin typeface="+mj-lt"/>
              </a:rPr>
              <a:t> </a:t>
            </a:r>
          </a:p>
          <a:p>
            <a:r>
              <a:rPr lang="en-US" sz="1600" dirty="0">
                <a:solidFill>
                  <a:schemeClr val="bg1"/>
                </a:solidFill>
                <a:latin typeface="+mj-lt"/>
              </a:rPr>
              <a:t>The Geoff Bell Archive </a:t>
            </a:r>
            <a:r>
              <a:rPr lang="en-US" sz="1600" dirty="0">
                <a:solidFill>
                  <a:schemeClr val="bg1"/>
                </a:solidFill>
                <a:latin typeface="+mj-lt"/>
                <a:hlinkClick r:id="rId8"/>
              </a:rPr>
              <a:t>https://digitised-collections.unimelb.edu.au/items/df02cb22-86ed-552a-b284-3914449dc739</a:t>
            </a:r>
            <a:r>
              <a:rPr lang="en-US" sz="1600" dirty="0">
                <a:solidFill>
                  <a:schemeClr val="bg1"/>
                </a:solidFill>
                <a:latin typeface="+mj-lt"/>
              </a:rPr>
              <a:t> </a:t>
            </a:r>
          </a:p>
          <a:p>
            <a:r>
              <a:rPr lang="en-US" sz="1600" dirty="0" err="1">
                <a:solidFill>
                  <a:schemeClr val="bg1"/>
                </a:solidFill>
                <a:latin typeface="+mj-lt"/>
              </a:rPr>
              <a:t>Deinstitutionalisation</a:t>
            </a:r>
            <a:r>
              <a:rPr lang="en-US" sz="1600" dirty="0">
                <a:solidFill>
                  <a:schemeClr val="bg1"/>
                </a:solidFill>
                <a:latin typeface="+mj-lt"/>
              </a:rPr>
              <a:t> and housing futures, </a:t>
            </a:r>
            <a:r>
              <a:rPr lang="en-US" sz="1600" dirty="0">
                <a:solidFill>
                  <a:schemeClr val="bg1"/>
                </a:solidFill>
                <a:latin typeface="+mj-lt"/>
                <a:hlinkClick r:id="rId9"/>
              </a:rPr>
              <a:t>https://www.ahuri.edu.au/sites/default/files/migration/documents/AHURI_Positioning_Paper_No1_Deinstitutionalisation_and_housing_futures.pdf</a:t>
            </a:r>
            <a:r>
              <a:rPr lang="en-US" sz="1600" dirty="0">
                <a:solidFill>
                  <a:schemeClr val="bg1"/>
                </a:solidFill>
                <a:latin typeface="+mj-lt"/>
              </a:rPr>
              <a:t> </a:t>
            </a:r>
          </a:p>
          <a:p>
            <a:r>
              <a:rPr lang="en-US" sz="1600" dirty="0">
                <a:solidFill>
                  <a:schemeClr val="bg1"/>
                </a:solidFill>
                <a:latin typeface="+mj-lt"/>
              </a:rPr>
              <a:t>Anita Cameron on ADAPT </a:t>
            </a:r>
            <a:r>
              <a:rPr lang="en-US" sz="1600" dirty="0">
                <a:solidFill>
                  <a:schemeClr val="bg1"/>
                </a:solidFill>
                <a:latin typeface="+mj-lt"/>
                <a:hlinkClick r:id="rId10"/>
              </a:rPr>
              <a:t>https://19thnews.org/2023/05/anita-cameron-disability-rights-activist-retiring-protests/</a:t>
            </a:r>
            <a:r>
              <a:rPr lang="en-US" sz="1600" dirty="0">
                <a:solidFill>
                  <a:schemeClr val="bg1"/>
                </a:solidFill>
                <a:latin typeface="+mj-lt"/>
              </a:rPr>
              <a:t> </a:t>
            </a:r>
          </a:p>
          <a:p>
            <a:r>
              <a:rPr lang="en-US" sz="1600" dirty="0">
                <a:solidFill>
                  <a:schemeClr val="bg1"/>
                </a:solidFill>
                <a:latin typeface="+mj-lt"/>
              </a:rPr>
              <a:t>Margaret Cooper, ‘The Australian Disability Rights Movement Lives’ </a:t>
            </a:r>
            <a:r>
              <a:rPr lang="en-US" sz="1600" dirty="0">
                <a:solidFill>
                  <a:schemeClr val="bg1"/>
                </a:solidFill>
                <a:latin typeface="+mj-lt"/>
                <a:hlinkClick r:id="rId11"/>
              </a:rPr>
              <a:t>https://www.researchgate.net/publication/248912538_The_Australian_Disability_Rights_Movement_Lives</a:t>
            </a:r>
            <a:r>
              <a:rPr lang="en-US" sz="1600" dirty="0">
                <a:solidFill>
                  <a:schemeClr val="bg1"/>
                </a:solidFill>
                <a:latin typeface="+mj-lt"/>
              </a:rPr>
              <a:t> </a:t>
            </a:r>
          </a:p>
          <a:p>
            <a:r>
              <a:rPr lang="en-US" sz="1600" dirty="0">
                <a:solidFill>
                  <a:schemeClr val="bg1"/>
                </a:solidFill>
                <a:latin typeface="+mj-lt"/>
              </a:rPr>
              <a:t>Disability Justice Network of Australia: Palestine Solidarity Statement </a:t>
            </a:r>
            <a:r>
              <a:rPr lang="en-US" sz="1600" dirty="0">
                <a:solidFill>
                  <a:schemeClr val="bg1"/>
                </a:solidFill>
                <a:latin typeface="+mj-lt"/>
                <a:hlinkClick r:id="rId12"/>
              </a:rPr>
              <a:t>https://overland.org.au/2021/06/disability-justice-network-of-australia-palestine-solidarity-statement/</a:t>
            </a:r>
            <a:r>
              <a:rPr lang="en-US" sz="1600" dirty="0">
                <a:solidFill>
                  <a:schemeClr val="bg1"/>
                </a:solidFill>
                <a:latin typeface="+mj-lt"/>
              </a:rPr>
              <a:t> </a:t>
            </a:r>
            <a:endParaRPr lang="en-US" sz="1600" dirty="0">
              <a:latin typeface="+mj-lt"/>
            </a:endParaRPr>
          </a:p>
        </p:txBody>
      </p:sp>
    </p:spTree>
    <p:extLst>
      <p:ext uri="{BB962C8B-B14F-4D97-AF65-F5344CB8AC3E}">
        <p14:creationId xmlns:p14="http://schemas.microsoft.com/office/powerpoint/2010/main" val="2200551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DBB535-7409-6D4F-8809-E803C710E7AB}"/>
              </a:ext>
            </a:extLst>
          </p:cNvPr>
          <p:cNvSpPr txBox="1"/>
          <p:nvPr/>
        </p:nvSpPr>
        <p:spPr>
          <a:xfrm>
            <a:off x="4475356" y="2844225"/>
            <a:ext cx="2795239" cy="584775"/>
          </a:xfrm>
          <a:prstGeom prst="rect">
            <a:avLst/>
          </a:prstGeom>
          <a:noFill/>
        </p:spPr>
        <p:txBody>
          <a:bodyPr wrap="square" rtlCol="0">
            <a:spAutoFit/>
          </a:bodyPr>
          <a:lstStyle/>
          <a:p>
            <a:r>
              <a:rPr lang="en-US" sz="3200" dirty="0">
                <a:solidFill>
                  <a:schemeClr val="tx2">
                    <a:lumMod val="40000"/>
                    <a:lumOff val="60000"/>
                  </a:schemeClr>
                </a:solidFill>
              </a:rPr>
              <a:t>Any questions?</a:t>
            </a:r>
          </a:p>
        </p:txBody>
      </p:sp>
    </p:spTree>
    <p:extLst>
      <p:ext uri="{BB962C8B-B14F-4D97-AF65-F5344CB8AC3E}">
        <p14:creationId xmlns:p14="http://schemas.microsoft.com/office/powerpoint/2010/main" val="2348359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18515</TotalTime>
  <Words>3070</Words>
  <Application>Microsoft Macintosh PowerPoint</Application>
  <PresentationFormat>Widescreen</PresentationFormat>
  <Paragraphs>223</Paragraphs>
  <Slides>41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 Unicode MS</vt:lpstr>
      <vt:lpstr>Aharoni</vt:lpstr>
      <vt:lpstr>Arial</vt:lpstr>
      <vt:lpstr>Calibri</vt:lpstr>
      <vt:lpstr>Calibri Light</vt:lpstr>
      <vt:lpstr>gill-sans-nova</vt:lpstr>
      <vt:lpstr>Google Sans</vt:lpstr>
      <vt:lpstr>Roboto</vt:lpstr>
      <vt:lpstr>Office Theme</vt:lpstr>
      <vt:lpstr>Radical Disability History 101</vt:lpstr>
      <vt:lpstr>PowerPoint Presentation</vt:lpstr>
      <vt:lpstr>Overview</vt:lpstr>
      <vt:lpstr>What is disability?</vt:lpstr>
      <vt:lpstr>What is disability?</vt:lpstr>
      <vt:lpstr>PowerPoint Presentation</vt:lpstr>
      <vt:lpstr>Models of disability</vt:lpstr>
      <vt:lpstr>Models of disability</vt:lpstr>
      <vt:lpstr>Medical model of disability</vt:lpstr>
      <vt:lpstr>Social model of disability</vt:lpstr>
      <vt:lpstr>Biopsychosocial model of disability</vt:lpstr>
      <vt:lpstr>Political/relational model of disability</vt:lpstr>
      <vt:lpstr>Models of disability</vt:lpstr>
      <vt:lpstr>PowerPoint Presentation</vt:lpstr>
      <vt:lpstr>What is ableism?</vt:lpstr>
      <vt:lpstr>Examples of systemic ableism in Australia</vt:lpstr>
      <vt:lpstr>Examples of systemic ableism in Australia</vt:lpstr>
      <vt:lpstr>PowerPoint Presentation</vt:lpstr>
      <vt:lpstr>PowerPoint Presentation</vt:lpstr>
      <vt:lpstr>History of disability activism: the 504 sit-ins</vt:lpstr>
      <vt:lpstr>History of disability activism: the 504 sit-ins</vt:lpstr>
      <vt:lpstr>History of disability activism: ADAPT</vt:lpstr>
      <vt:lpstr>History of disability activism: protest actions in Australia</vt:lpstr>
      <vt:lpstr>History of disability activism: Protest in Australia</vt:lpstr>
      <vt:lpstr>History of disability activism: Protest in Australia</vt:lpstr>
      <vt:lpstr>Disability Rights        vs        Disability Justice</vt:lpstr>
      <vt:lpstr>PowerPoint Presentation</vt:lpstr>
      <vt:lpstr>10 Principles of Disability Justice</vt:lpstr>
      <vt:lpstr>PowerPoint Presentation</vt:lpstr>
      <vt:lpstr>Disability arts, advocacy, and community building</vt:lpstr>
      <vt:lpstr>Disability arts, advocacy, and community building</vt:lpstr>
      <vt:lpstr>Disability arts, advocacy, and community building</vt:lpstr>
      <vt:lpstr>Types of activism</vt:lpstr>
      <vt:lpstr>Types of actions</vt:lpstr>
      <vt:lpstr>What can you do?</vt:lpstr>
      <vt:lpstr>Ask yourself:</vt:lpstr>
      <vt:lpstr>Standing on the shoulders of giants</vt:lpstr>
      <vt:lpstr>Where can you connect?</vt:lpstr>
      <vt:lpstr>Resources (activism and movement building)</vt:lpstr>
      <vt:lpstr>Resources (history of disability activism)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Radical Disability History 101</dc:title>
  <cp:lastModifiedBy>Robin Memes</cp:lastModifiedBy>
  <cp:revision>60</cp:revision>
  <dcterms:modified xsi:type="dcterms:W3CDTF">2024-08-06T01:48:40Z</dcterms:modified>
</cp:coreProperties>
</file>