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6" r:id="rId6"/>
    <p:sldId id="271" r:id="rId7"/>
    <p:sldId id="267" r:id="rId8"/>
    <p:sldId id="270" r:id="rId9"/>
    <p:sldId id="278" r:id="rId10"/>
    <p:sldId id="277" r:id="rId11"/>
    <p:sldId id="279" r:id="rId12"/>
    <p:sldId id="261" r:id="rId13"/>
    <p:sldId id="273" r:id="rId14"/>
    <p:sldId id="274" r:id="rId15"/>
    <p:sldId id="276" r:id="rId16"/>
    <p:sldId id="285" r:id="rId17"/>
    <p:sldId id="283" r:id="rId18"/>
    <p:sldId id="281" r:id="rId19"/>
    <p:sldId id="284" r:id="rId20"/>
    <p:sldId id="280"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C0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80"/>
    <p:restoredTop sz="94679"/>
  </p:normalViewPr>
  <p:slideViewPr>
    <p:cSldViewPr snapToGrid="0" snapToObjects="1">
      <p:cViewPr varScale="1">
        <p:scale>
          <a:sx n="75" d="100"/>
          <a:sy n="75" d="100"/>
        </p:scale>
        <p:origin x="160" y="7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6/30/18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6/30/18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6/30/18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6/30/18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6/30/18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6/30/18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6/30/18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6/30/18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6/30/18</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6/30/18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6/30/18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6/30/18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6/30/18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6/30/18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lumOff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6/30/18</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jp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AA80965-B94A-A04E-AB26-9894C1E30453}"/>
              </a:ext>
            </a:extLst>
          </p:cNvPr>
          <p:cNvPicPr>
            <a:picLocks noChangeAspect="1"/>
          </p:cNvPicPr>
          <p:nvPr/>
        </p:nvPicPr>
        <p:blipFill>
          <a:blip r:embed="rId2"/>
          <a:stretch>
            <a:fillRect/>
          </a:stretch>
        </p:blipFill>
        <p:spPr>
          <a:xfrm>
            <a:off x="-1413933" y="0"/>
            <a:ext cx="15290799" cy="6858000"/>
          </a:xfrm>
          <a:prstGeom prst="rect">
            <a:avLst/>
          </a:prstGeom>
        </p:spPr>
      </p:pic>
      <p:pic>
        <p:nvPicPr>
          <p:cNvPr id="9" name="Picture 8">
            <a:extLst>
              <a:ext uri="{FF2B5EF4-FFF2-40B4-BE49-F238E27FC236}">
                <a16:creationId xmlns:a16="http://schemas.microsoft.com/office/drawing/2014/main" id="{A70E3E9F-E3EA-1945-9EAA-7E65FF83D5E5}"/>
              </a:ext>
            </a:extLst>
          </p:cNvPr>
          <p:cNvPicPr>
            <a:picLocks noChangeAspect="1"/>
          </p:cNvPicPr>
          <p:nvPr/>
        </p:nvPicPr>
        <p:blipFill>
          <a:blip r:embed="rId3">
            <a:alphaModFix/>
          </a:blip>
          <a:stretch>
            <a:fillRect/>
          </a:stretch>
        </p:blipFill>
        <p:spPr>
          <a:xfrm>
            <a:off x="4777127" y="-911739"/>
            <a:ext cx="8430875" cy="8430875"/>
          </a:xfrm>
          <a:prstGeom prst="rect">
            <a:avLst/>
          </a:prstGeom>
        </p:spPr>
      </p:pic>
      <p:sp>
        <p:nvSpPr>
          <p:cNvPr id="2" name="Title 1">
            <a:extLst>
              <a:ext uri="{FF2B5EF4-FFF2-40B4-BE49-F238E27FC236}">
                <a16:creationId xmlns:a16="http://schemas.microsoft.com/office/drawing/2014/main" id="{53810643-824D-614B-9C73-B1A3B7887DCD}"/>
              </a:ext>
            </a:extLst>
          </p:cNvPr>
          <p:cNvSpPr>
            <a:spLocks noGrp="1"/>
          </p:cNvSpPr>
          <p:nvPr>
            <p:ph type="ctrTitle"/>
          </p:nvPr>
        </p:nvSpPr>
        <p:spPr>
          <a:xfrm>
            <a:off x="810000" y="1728375"/>
            <a:ext cx="10572000" cy="2971051"/>
          </a:xfrm>
          <a:ln>
            <a:noFill/>
          </a:ln>
          <a:effectLst>
            <a:outerShdw blurRad="50800" dir="14400000" sx="90000" sy="90000">
              <a:srgbClr val="000000">
                <a:alpha val="60000"/>
              </a:srgbClr>
            </a:outerShdw>
          </a:effectLst>
        </p:spPr>
        <p:txBody>
          <a:bodyPr/>
          <a:lstStyle/>
          <a:p>
            <a:r>
              <a:rPr lang="en-US" sz="9600" dirty="0">
                <a:ln w="25400">
                  <a:solidFill>
                    <a:schemeClr val="bg2">
                      <a:lumMod val="90000"/>
                      <a:lumOff val="10000"/>
                    </a:schemeClr>
                  </a:solidFill>
                </a:ln>
                <a:effectLst>
                  <a:glow>
                    <a:schemeClr val="accent1">
                      <a:lumMod val="50000"/>
                    </a:schemeClr>
                  </a:glow>
                </a:effectLst>
                <a:latin typeface="Abadi MT Condensed Extra Bold" panose="020B0306030101010103" pitchFamily="34" charset="77"/>
              </a:rPr>
              <a:t>QUEERING CRIP, CRIPPING QUEER</a:t>
            </a:r>
          </a:p>
        </p:txBody>
      </p:sp>
      <p:sp>
        <p:nvSpPr>
          <p:cNvPr id="3" name="Subtitle 2">
            <a:extLst>
              <a:ext uri="{FF2B5EF4-FFF2-40B4-BE49-F238E27FC236}">
                <a16:creationId xmlns:a16="http://schemas.microsoft.com/office/drawing/2014/main" id="{8759E205-6E70-A649-91D5-70684796E337}"/>
              </a:ext>
            </a:extLst>
          </p:cNvPr>
          <p:cNvSpPr>
            <a:spLocks noGrp="1"/>
          </p:cNvSpPr>
          <p:nvPr>
            <p:ph type="subTitle" idx="1"/>
          </p:nvPr>
        </p:nvSpPr>
        <p:spPr>
          <a:xfrm>
            <a:off x="2405206" y="4894625"/>
            <a:ext cx="10572000" cy="434974"/>
          </a:xfrm>
        </p:spPr>
        <p:txBody>
          <a:bodyPr/>
          <a:lstStyle/>
          <a:p>
            <a:r>
              <a:rPr lang="en-US" dirty="0"/>
              <a:t>Workshop facilitated by Robin Eames</a:t>
            </a:r>
          </a:p>
        </p:txBody>
      </p:sp>
      <p:sp>
        <p:nvSpPr>
          <p:cNvPr id="10" name="TextBox 9">
            <a:extLst>
              <a:ext uri="{FF2B5EF4-FFF2-40B4-BE49-F238E27FC236}">
                <a16:creationId xmlns:a16="http://schemas.microsoft.com/office/drawing/2014/main" id="{ED512345-1E52-514C-8062-E76F43E4EC94}"/>
              </a:ext>
            </a:extLst>
          </p:cNvPr>
          <p:cNvSpPr txBox="1"/>
          <p:nvPr/>
        </p:nvSpPr>
        <p:spPr>
          <a:xfrm>
            <a:off x="662609" y="72887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152393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8F8EE-001B-3E41-9315-BA1838F1B8CA}"/>
              </a:ext>
            </a:extLst>
          </p:cNvPr>
          <p:cNvSpPr>
            <a:spLocks noGrp="1"/>
          </p:cNvSpPr>
          <p:nvPr>
            <p:ph type="title"/>
          </p:nvPr>
        </p:nvSpPr>
        <p:spPr>
          <a:xfrm>
            <a:off x="575734" y="5156200"/>
            <a:ext cx="11616266" cy="550838"/>
          </a:xfrm>
        </p:spPr>
        <p:txBody>
          <a:bodyPr>
            <a:noAutofit/>
          </a:bodyPr>
          <a:lstStyle/>
          <a:p>
            <a:r>
              <a:rPr lang="en-US" sz="2000" dirty="0"/>
              <a:t>This workshop is being held on the occupied lands of the </a:t>
            </a:r>
            <a:r>
              <a:rPr lang="en-US" sz="2000" dirty="0" err="1"/>
              <a:t>Turrbal</a:t>
            </a:r>
            <a:r>
              <a:rPr lang="en-US" sz="2000" dirty="0"/>
              <a:t> and </a:t>
            </a:r>
            <a:r>
              <a:rPr lang="en-US" sz="2000" dirty="0" err="1"/>
              <a:t>Yugara</a:t>
            </a:r>
            <a:r>
              <a:rPr lang="en-US" sz="2000" dirty="0"/>
              <a:t> peoples.</a:t>
            </a:r>
            <a:br>
              <a:rPr lang="en-US" sz="2000" dirty="0"/>
            </a:br>
            <a:r>
              <a:rPr lang="en-US" sz="2000" dirty="0"/>
              <a:t>Sovereignty was never ceded. </a:t>
            </a:r>
            <a:br>
              <a:rPr lang="en-US" sz="2000" dirty="0"/>
            </a:br>
            <a:r>
              <a:rPr lang="en-US" sz="2000" dirty="0"/>
              <a:t>This land always was and always will be Aboriginal land.</a:t>
            </a:r>
          </a:p>
        </p:txBody>
      </p:sp>
      <p:pic>
        <p:nvPicPr>
          <p:cNvPr id="7" name="Picture Placeholder 6">
            <a:extLst>
              <a:ext uri="{FF2B5EF4-FFF2-40B4-BE49-F238E27FC236}">
                <a16:creationId xmlns:a16="http://schemas.microsoft.com/office/drawing/2014/main" id="{E7EF92C6-EE03-A545-9923-046EEE837F47}"/>
              </a:ext>
            </a:extLst>
          </p:cNvPr>
          <p:cNvPicPr>
            <a:picLocks noGrp="1" noChangeAspect="1"/>
          </p:cNvPicPr>
          <p:nvPr>
            <p:ph type="pic" sz="quarter" idx="13"/>
          </p:nvPr>
        </p:nvPicPr>
        <p:blipFill>
          <a:blip r:embed="rId2"/>
          <a:srcRect t="36082" b="36082"/>
          <a:stretch>
            <a:fillRect/>
          </a:stretch>
        </p:blipFill>
        <p:spPr>
          <a:xfrm>
            <a:off x="0" y="-623069"/>
            <a:ext cx="12192000" cy="4800600"/>
          </a:xfrm>
        </p:spPr>
      </p:pic>
      <p:sp>
        <p:nvSpPr>
          <p:cNvPr id="8" name="TextBox 7">
            <a:extLst>
              <a:ext uri="{FF2B5EF4-FFF2-40B4-BE49-F238E27FC236}">
                <a16:creationId xmlns:a16="http://schemas.microsoft.com/office/drawing/2014/main" id="{361CB5D1-0F52-5949-ADD5-A5312AD35773}"/>
              </a:ext>
            </a:extLst>
          </p:cNvPr>
          <p:cNvSpPr txBox="1"/>
          <p:nvPr/>
        </p:nvSpPr>
        <p:spPr>
          <a:xfrm>
            <a:off x="575734" y="1246138"/>
            <a:ext cx="10346267" cy="2308324"/>
          </a:xfrm>
          <a:prstGeom prst="rect">
            <a:avLst/>
          </a:prstGeom>
          <a:noFill/>
        </p:spPr>
        <p:txBody>
          <a:bodyPr wrap="square" rtlCol="0">
            <a:spAutoFit/>
          </a:bodyPr>
          <a:lstStyle/>
          <a:p>
            <a:r>
              <a:rPr lang="en-US" sz="7200" dirty="0"/>
              <a:t>YOU ARE ON ABORIGINAL LAND</a:t>
            </a:r>
          </a:p>
        </p:txBody>
      </p:sp>
    </p:spTree>
    <p:extLst>
      <p:ext uri="{BB962C8B-B14F-4D97-AF65-F5344CB8AC3E}">
        <p14:creationId xmlns:p14="http://schemas.microsoft.com/office/powerpoint/2010/main" val="368770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BFBD12C-A2F6-3D49-870F-1365CB19BC5C}"/>
              </a:ext>
            </a:extLst>
          </p:cNvPr>
          <p:cNvPicPr>
            <a:picLocks noChangeAspect="1"/>
          </p:cNvPicPr>
          <p:nvPr/>
        </p:nvPicPr>
        <p:blipFill>
          <a:blip r:embed="rId2"/>
          <a:stretch>
            <a:fillRect/>
          </a:stretch>
        </p:blipFill>
        <p:spPr>
          <a:xfrm>
            <a:off x="5478162" y="0"/>
            <a:ext cx="7018638" cy="6858000"/>
          </a:xfrm>
          <a:prstGeom prst="rect">
            <a:avLst/>
          </a:prstGeom>
        </p:spPr>
      </p:pic>
      <p:sp>
        <p:nvSpPr>
          <p:cNvPr id="2" name="TextBox 1">
            <a:extLst>
              <a:ext uri="{FF2B5EF4-FFF2-40B4-BE49-F238E27FC236}">
                <a16:creationId xmlns:a16="http://schemas.microsoft.com/office/drawing/2014/main" id="{6286D3F5-BB02-0843-A954-085134804478}"/>
              </a:ext>
            </a:extLst>
          </p:cNvPr>
          <p:cNvSpPr txBox="1"/>
          <p:nvPr/>
        </p:nvSpPr>
        <p:spPr>
          <a:xfrm>
            <a:off x="677333" y="2099733"/>
            <a:ext cx="11514667" cy="2123658"/>
          </a:xfrm>
          <a:prstGeom prst="rect">
            <a:avLst/>
          </a:prstGeom>
          <a:noFill/>
        </p:spPr>
        <p:txBody>
          <a:bodyPr wrap="square" rtlCol="0">
            <a:spAutoFit/>
          </a:bodyPr>
          <a:lstStyle/>
          <a:p>
            <a:r>
              <a:rPr lang="en-US" sz="6600" dirty="0"/>
              <a:t>who’s this </a:t>
            </a:r>
          </a:p>
          <a:p>
            <a:r>
              <a:rPr lang="en-US" sz="6600" dirty="0"/>
              <a:t>nerd</a:t>
            </a:r>
            <a:r>
              <a:rPr lang="en-US" sz="6600" dirty="0">
                <a:latin typeface="Abadi MT Condensed Light" panose="020B0306030101010103" pitchFamily="34" charset="77"/>
              </a:rPr>
              <a:t>???</a:t>
            </a:r>
          </a:p>
        </p:txBody>
      </p:sp>
    </p:spTree>
    <p:extLst>
      <p:ext uri="{BB962C8B-B14F-4D97-AF65-F5344CB8AC3E}">
        <p14:creationId xmlns:p14="http://schemas.microsoft.com/office/powerpoint/2010/main" val="644208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8A6E8A-E262-9A4D-84D0-D227A8B201F3}"/>
              </a:ext>
            </a:extLst>
          </p:cNvPr>
          <p:cNvSpPr txBox="1"/>
          <p:nvPr/>
        </p:nvSpPr>
        <p:spPr>
          <a:xfrm>
            <a:off x="1811867" y="613833"/>
            <a:ext cx="10380132" cy="1217262"/>
          </a:xfrm>
          <a:prstGeom prst="rect">
            <a:avLst/>
          </a:prstGeom>
          <a:noFill/>
        </p:spPr>
        <p:txBody>
          <a:bodyPr wrap="square" rtlCol="0">
            <a:spAutoFit/>
          </a:bodyPr>
          <a:lstStyle/>
          <a:p>
            <a:r>
              <a:rPr lang="en-US" sz="7200" dirty="0"/>
              <a:t>CRIP  ETYMOLOGY</a:t>
            </a:r>
          </a:p>
        </p:txBody>
      </p:sp>
      <p:sp>
        <p:nvSpPr>
          <p:cNvPr id="4" name="TextBox 3">
            <a:extLst>
              <a:ext uri="{FF2B5EF4-FFF2-40B4-BE49-F238E27FC236}">
                <a16:creationId xmlns:a16="http://schemas.microsoft.com/office/drawing/2014/main" id="{189B3094-223A-3248-8DFC-52DCB0A70461}"/>
              </a:ext>
            </a:extLst>
          </p:cNvPr>
          <p:cNvSpPr txBox="1"/>
          <p:nvPr/>
        </p:nvSpPr>
        <p:spPr>
          <a:xfrm>
            <a:off x="1811867" y="2221786"/>
            <a:ext cx="8280400" cy="4247317"/>
          </a:xfrm>
          <a:prstGeom prst="rect">
            <a:avLst/>
          </a:prstGeom>
          <a:noFill/>
        </p:spPr>
        <p:txBody>
          <a:bodyPr wrap="square" rtlCol="0">
            <a:spAutoFit/>
          </a:bodyPr>
          <a:lstStyle/>
          <a:p>
            <a:pPr marL="285750" indent="-285750">
              <a:buFont typeface="Arial" panose="020B0604020202020204" pitchFamily="34" charset="0"/>
              <a:buChar char="•"/>
            </a:pPr>
            <a:r>
              <a:rPr lang="en-US" dirty="0"/>
              <a:t>CRIP: reclaimed term deriving from CRIPPLE</a:t>
            </a:r>
          </a:p>
          <a:p>
            <a:endParaRPr lang="en-US" dirty="0"/>
          </a:p>
          <a:p>
            <a:pPr marL="285750" indent="-285750">
              <a:buFont typeface="Arial" panose="020B0604020202020204" pitchFamily="34" charset="0"/>
              <a:buChar char="•"/>
            </a:pPr>
            <a:r>
              <a:rPr lang="en-US" dirty="0"/>
              <a:t>CRIPPING is used in much the same way as QUEERING, i.e. subverting something (a text, a space, or an idea) in a disability-positive way.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As with any reclaimed slur, you should be careful with your use of the words CRIP and CRIPPING, especially if they’re not terms that you identify with personally.</a:t>
            </a:r>
          </a:p>
          <a:p>
            <a:pPr marL="742950" lvl="1" indent="-285750">
              <a:buFont typeface="Arial" panose="020B0604020202020204" pitchFamily="34" charset="0"/>
              <a:buChar char="•"/>
            </a:pPr>
            <a:r>
              <a:rPr lang="en-US" dirty="0"/>
              <a:t>Good: “Robin is a </a:t>
            </a:r>
            <a:r>
              <a:rPr lang="en-US" dirty="0" err="1"/>
              <a:t>queercrip</a:t>
            </a:r>
            <a:r>
              <a:rPr lang="en-US" dirty="0"/>
              <a:t> poet”, “Robin identifies as part of the crip community”, “Robin studies radical crip theory”</a:t>
            </a:r>
          </a:p>
          <a:p>
            <a:pPr marL="742950" lvl="1" indent="-285750">
              <a:buFont typeface="Arial" panose="020B0604020202020204" pitchFamily="34" charset="0"/>
              <a:buChar char="•"/>
            </a:pPr>
            <a:r>
              <a:rPr lang="en-US" dirty="0"/>
              <a:t>Not so good: “This is Robin my cripple friend”, “There was a crip on my bus today”, “why are </a:t>
            </a:r>
            <a:r>
              <a:rPr lang="en-US" dirty="0" err="1"/>
              <a:t>crips</a:t>
            </a:r>
            <a:r>
              <a:rPr lang="en-US" dirty="0"/>
              <a:t> so bitter about inaccessibility all the time?”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76661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D631FC-AF57-EF4A-A720-61E6906A95CC}"/>
              </a:ext>
            </a:extLst>
          </p:cNvPr>
          <p:cNvSpPr/>
          <p:nvPr/>
        </p:nvSpPr>
        <p:spPr>
          <a:xfrm>
            <a:off x="1976537" y="475734"/>
            <a:ext cx="8427307" cy="1200329"/>
          </a:xfrm>
          <a:prstGeom prst="rect">
            <a:avLst/>
          </a:prstGeom>
        </p:spPr>
        <p:txBody>
          <a:bodyPr wrap="none">
            <a:spAutoFit/>
          </a:bodyPr>
          <a:lstStyle/>
          <a:p>
            <a:r>
              <a:rPr lang="en-US" sz="7200" dirty="0"/>
              <a:t>CRIP  ETYMOLOGY</a:t>
            </a:r>
          </a:p>
        </p:txBody>
      </p:sp>
      <p:sp>
        <p:nvSpPr>
          <p:cNvPr id="3" name="TextBox 2">
            <a:extLst>
              <a:ext uri="{FF2B5EF4-FFF2-40B4-BE49-F238E27FC236}">
                <a16:creationId xmlns:a16="http://schemas.microsoft.com/office/drawing/2014/main" id="{C0AB2557-8AB3-8340-90D6-42BAF3A3DDA2}"/>
              </a:ext>
            </a:extLst>
          </p:cNvPr>
          <p:cNvSpPr txBox="1"/>
          <p:nvPr/>
        </p:nvSpPr>
        <p:spPr>
          <a:xfrm>
            <a:off x="1976537" y="1777326"/>
            <a:ext cx="8297763" cy="4247317"/>
          </a:xfrm>
          <a:prstGeom prst="rect">
            <a:avLst/>
          </a:prstGeom>
          <a:noFill/>
        </p:spPr>
        <p:txBody>
          <a:bodyPr wrap="square" rtlCol="0">
            <a:spAutoFit/>
          </a:bodyPr>
          <a:lstStyle/>
          <a:p>
            <a:endParaRPr lang="en-US" dirty="0"/>
          </a:p>
          <a:p>
            <a:pPr marL="285750" indent="-285750">
              <a:buFont typeface="Arial" panose="020B0604020202020204" pitchFamily="34" charset="0"/>
              <a:buChar char="•"/>
            </a:pPr>
            <a:r>
              <a:rPr lang="en-US" dirty="0"/>
              <a:t>CRIPPLE has been used since the 12</a:t>
            </a:r>
            <a:r>
              <a:rPr lang="en-US" baseline="30000" dirty="0"/>
              <a:t>th</a:t>
            </a:r>
            <a:r>
              <a:rPr lang="en-US" dirty="0"/>
              <a:t> century to refer to people with physical/mobility impairments, especially those affecting one or both legs. CRIP is broader but still in many ways located in physical/mobility disability. This can make its invocation as an inclusive community term a bit complicated.</a:t>
            </a:r>
          </a:p>
          <a:p>
            <a:endParaRPr lang="en-US" dirty="0"/>
          </a:p>
          <a:p>
            <a:pPr marL="285750" indent="-285750">
              <a:buFont typeface="Arial" panose="020B0604020202020204" pitchFamily="34" charset="0"/>
              <a:buChar char="•"/>
            </a:pPr>
            <a:r>
              <a:rPr lang="en-US" dirty="0"/>
              <a:t>CRIP overlaps and intersects with other disability identities. Someone might identify as part of the crip community without identifying personally as a crip. </a:t>
            </a:r>
          </a:p>
          <a:p>
            <a:endParaRPr lang="en-US" dirty="0"/>
          </a:p>
          <a:p>
            <a:pPr marL="285750" indent="-285750">
              <a:buFont typeface="Arial" panose="020B0604020202020204" pitchFamily="34" charset="0"/>
              <a:buChar char="•"/>
            </a:pPr>
            <a:r>
              <a:rPr lang="en-US" dirty="0"/>
              <a:t>When we talk about cripping texts, spaces, and ideas, it’s important not to obscure the experiences of D/deaf, disabled, and/or neurodivergent people who don’t identify as </a:t>
            </a:r>
            <a:r>
              <a:rPr lang="en-US" dirty="0" err="1"/>
              <a:t>crips</a:t>
            </a:r>
            <a:r>
              <a:rPr lang="en-US" dirty="0"/>
              <a:t>.</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483314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70C4E57-DB8D-4A4D-95FE-B75969FBA21E}"/>
              </a:ext>
            </a:extLst>
          </p:cNvPr>
          <p:cNvSpPr>
            <a:spLocks noGrp="1"/>
          </p:cNvSpPr>
          <p:nvPr>
            <p:ph type="pic" sz="quarter" idx="13"/>
          </p:nvPr>
        </p:nvSpPr>
        <p:spPr>
          <a:xfrm>
            <a:off x="-5291" y="-101600"/>
            <a:ext cx="12192000" cy="5185569"/>
          </a:xfrm>
        </p:spPr>
      </p:sp>
      <p:sp>
        <p:nvSpPr>
          <p:cNvPr id="5" name="Title 4">
            <a:extLst>
              <a:ext uri="{FF2B5EF4-FFF2-40B4-BE49-F238E27FC236}">
                <a16:creationId xmlns:a16="http://schemas.microsoft.com/office/drawing/2014/main" id="{E6117459-9C1A-D042-9D91-F27308FF50CB}"/>
              </a:ext>
            </a:extLst>
          </p:cNvPr>
          <p:cNvSpPr txBox="1">
            <a:spLocks noGrp="1"/>
          </p:cNvSpPr>
          <p:nvPr>
            <p:ph type="title"/>
          </p:nvPr>
        </p:nvSpPr>
        <p:spPr>
          <a:xfrm>
            <a:off x="760600" y="5345907"/>
            <a:ext cx="10561418" cy="566738"/>
          </a:xfrm>
          <a:prstGeom prst="rect">
            <a:avLst/>
          </a:prstGeom>
          <a:noFill/>
        </p:spPr>
        <p:txBody>
          <a:bodyPr wrap="square" rtlCol="0">
            <a:spAutoFit/>
          </a:bodyPr>
          <a:lstStyle/>
          <a:p>
            <a:r>
              <a:rPr lang="en-AU" sz="2400" dirty="0"/>
              <a:t>—</a:t>
            </a:r>
            <a:r>
              <a:rPr lang="en-US" sz="2400" dirty="0"/>
              <a:t>CAITLIN WOOD, disability activist and editor of </a:t>
            </a:r>
            <a:r>
              <a:rPr lang="en-US" sz="2400" i="1" dirty="0"/>
              <a:t>CRIPTIQUES</a:t>
            </a:r>
          </a:p>
        </p:txBody>
      </p:sp>
      <p:sp>
        <p:nvSpPr>
          <p:cNvPr id="7" name="TextBox 6">
            <a:extLst>
              <a:ext uri="{FF2B5EF4-FFF2-40B4-BE49-F238E27FC236}">
                <a16:creationId xmlns:a16="http://schemas.microsoft.com/office/drawing/2014/main" id="{1FFCB2AE-D65B-B445-BB7A-7923FC88AB98}"/>
              </a:ext>
            </a:extLst>
          </p:cNvPr>
          <p:cNvSpPr txBox="1"/>
          <p:nvPr/>
        </p:nvSpPr>
        <p:spPr>
          <a:xfrm>
            <a:off x="711200" y="330200"/>
            <a:ext cx="10660218" cy="3970318"/>
          </a:xfrm>
          <a:prstGeom prst="rect">
            <a:avLst/>
          </a:prstGeom>
          <a:noFill/>
        </p:spPr>
        <p:txBody>
          <a:bodyPr wrap="square" rtlCol="0">
            <a:spAutoFit/>
          </a:bodyPr>
          <a:lstStyle/>
          <a:p>
            <a:r>
              <a:rPr lang="en-US" sz="2800" b="1" dirty="0">
                <a:ln w="12700">
                  <a:solidFill>
                    <a:schemeClr val="tx2"/>
                  </a:solidFill>
                </a:ln>
              </a:rPr>
              <a:t>“</a:t>
            </a:r>
            <a:r>
              <a:rPr lang="en-AU" sz="2800" b="1" dirty="0">
                <a:ln w="12700">
                  <a:solidFill>
                    <a:schemeClr val="tx2"/>
                  </a:solidFill>
                </a:ln>
              </a:rPr>
              <a:t>Crip is my favorite four-letter word. Succinct and blunt, profane to some, crip packs a punch. Crip is unapologetic. Audacious. Noncompliant. Crip takes pleasure in its boldness and utter disinterest in appearing “respectable” to the status quo. It’s a powerful self-descriptor, a cultural signifier, and a challenge to anyone attempting to conceal disability off in the shadows. Crip is anti-assimilationist and proud of it. Crip is outspoken with no patience for nonsense. Crip is my culture and it’s where I want to be.”</a:t>
            </a:r>
            <a:endParaRPr lang="en-US" sz="2800" b="1" dirty="0"/>
          </a:p>
        </p:txBody>
      </p:sp>
    </p:spTree>
    <p:extLst>
      <p:ext uri="{BB962C8B-B14F-4D97-AF65-F5344CB8AC3E}">
        <p14:creationId xmlns:p14="http://schemas.microsoft.com/office/powerpoint/2010/main" val="1777648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B2DA00-5393-2145-8C5D-53A2F8945FCA}"/>
              </a:ext>
            </a:extLst>
          </p:cNvPr>
          <p:cNvSpPr txBox="1"/>
          <p:nvPr/>
        </p:nvSpPr>
        <p:spPr>
          <a:xfrm>
            <a:off x="1612900" y="406400"/>
            <a:ext cx="9410700" cy="1107996"/>
          </a:xfrm>
          <a:prstGeom prst="rect">
            <a:avLst/>
          </a:prstGeom>
          <a:noFill/>
        </p:spPr>
        <p:txBody>
          <a:bodyPr wrap="square" rtlCol="0">
            <a:spAutoFit/>
          </a:bodyPr>
          <a:lstStyle/>
          <a:p>
            <a:r>
              <a:rPr lang="en-US" sz="6600" dirty="0"/>
              <a:t>DISABILITY AS IDENTITY</a:t>
            </a:r>
          </a:p>
        </p:txBody>
      </p:sp>
      <p:sp>
        <p:nvSpPr>
          <p:cNvPr id="7" name="TextBox 6">
            <a:extLst>
              <a:ext uri="{FF2B5EF4-FFF2-40B4-BE49-F238E27FC236}">
                <a16:creationId xmlns:a16="http://schemas.microsoft.com/office/drawing/2014/main" id="{74D12C29-748D-B64B-85DB-3E1EDAEF13F8}"/>
              </a:ext>
            </a:extLst>
          </p:cNvPr>
          <p:cNvSpPr txBox="1"/>
          <p:nvPr/>
        </p:nvSpPr>
        <p:spPr>
          <a:xfrm>
            <a:off x="1612900" y="2133600"/>
            <a:ext cx="8864600" cy="2862322"/>
          </a:xfrm>
          <a:prstGeom prst="rect">
            <a:avLst/>
          </a:prstGeom>
          <a:noFill/>
        </p:spPr>
        <p:txBody>
          <a:bodyPr wrap="square" rtlCol="0">
            <a:spAutoFit/>
          </a:bodyPr>
          <a:lstStyle/>
          <a:p>
            <a:pPr marL="285750" indent="-285750">
              <a:buFont typeface="Arial" panose="020B0604020202020204" pitchFamily="34" charset="0"/>
              <a:buChar char="•"/>
            </a:pPr>
            <a:r>
              <a:rPr lang="en-US" dirty="0"/>
              <a:t>The way disability is framed is usually in terms of individual hardship or misfortune, rather than as a facet of identity or culture/community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Disability is thought of as something that happens to you (or your parents!) rather than part of who you are. It’s taken as a given that disability is inherently bad and to be avoided, and that it is better to be abled and </a:t>
            </a:r>
            <a:r>
              <a:rPr lang="en-US" dirty="0" err="1"/>
              <a:t>neurotypical</a:t>
            </a:r>
            <a:r>
              <a:rPr lang="en-US" dirty="0"/>
              <a:t> rather than disabled or neurodivergent.</a:t>
            </a:r>
            <a:br>
              <a:rPr lang="en-US" dirty="0"/>
            </a:br>
            <a:endParaRPr lang="en-US" dirty="0"/>
          </a:p>
          <a:p>
            <a:pPr marL="285750" indent="-285750">
              <a:buFont typeface="Arial" panose="020B0604020202020204" pitchFamily="34" charset="0"/>
              <a:buChar char="•"/>
            </a:pPr>
            <a:r>
              <a:rPr lang="en-US" dirty="0"/>
              <a:t>BUT many disabled people do not feel this way at all! Lots of us feel great love and pride in disabled identity &amp; community</a:t>
            </a:r>
          </a:p>
        </p:txBody>
      </p:sp>
    </p:spTree>
    <p:extLst>
      <p:ext uri="{BB962C8B-B14F-4D97-AF65-F5344CB8AC3E}">
        <p14:creationId xmlns:p14="http://schemas.microsoft.com/office/powerpoint/2010/main" val="3955472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747C16-22EB-7E44-B8CB-38B39F725BEB}"/>
              </a:ext>
            </a:extLst>
          </p:cNvPr>
          <p:cNvSpPr txBox="1"/>
          <p:nvPr/>
        </p:nvSpPr>
        <p:spPr>
          <a:xfrm>
            <a:off x="1498600" y="825500"/>
            <a:ext cx="9537700" cy="4955203"/>
          </a:xfrm>
          <a:prstGeom prst="rect">
            <a:avLst/>
          </a:prstGeom>
          <a:noFill/>
        </p:spPr>
        <p:txBody>
          <a:bodyPr wrap="square" rtlCol="0">
            <a:spAutoFit/>
          </a:bodyPr>
          <a:lstStyle/>
          <a:p>
            <a:r>
              <a:rPr lang="en-US" sz="4000" dirty="0"/>
              <a:t>THE SOCIAL MODEL OF DISABILITY</a:t>
            </a:r>
          </a:p>
          <a:p>
            <a:endParaRPr lang="en-US" sz="4000" dirty="0"/>
          </a:p>
          <a:p>
            <a:r>
              <a:rPr lang="en-US" sz="4000" dirty="0"/>
              <a:t>aka</a:t>
            </a:r>
          </a:p>
          <a:p>
            <a:br>
              <a:rPr lang="en-US" sz="4000" dirty="0"/>
            </a:br>
            <a:r>
              <a:rPr lang="en-US" sz="6000" dirty="0"/>
              <a:t>IN CAPITALIST AUSTRALIA, </a:t>
            </a:r>
            <a:br>
              <a:rPr lang="en-US" sz="6000" dirty="0"/>
            </a:br>
            <a:r>
              <a:rPr lang="en-US" sz="6000" dirty="0"/>
              <a:t>SOCIETY DISABLES YOU</a:t>
            </a:r>
          </a:p>
          <a:p>
            <a:endParaRPr lang="en-US" dirty="0"/>
          </a:p>
          <a:p>
            <a:endParaRPr lang="en-US" dirty="0"/>
          </a:p>
        </p:txBody>
      </p:sp>
    </p:spTree>
    <p:extLst>
      <p:ext uri="{BB962C8B-B14F-4D97-AF65-F5344CB8AC3E}">
        <p14:creationId xmlns:p14="http://schemas.microsoft.com/office/powerpoint/2010/main" val="2701740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FE8B8-7CE4-4442-9355-FE2FA7243EEC}"/>
              </a:ext>
            </a:extLst>
          </p:cNvPr>
          <p:cNvSpPr>
            <a:spLocks noGrp="1"/>
          </p:cNvSpPr>
          <p:nvPr>
            <p:ph type="title"/>
          </p:nvPr>
        </p:nvSpPr>
        <p:spPr>
          <a:xfrm>
            <a:off x="2676900" y="5839490"/>
            <a:ext cx="10561418" cy="566738"/>
          </a:xfrm>
        </p:spPr>
        <p:txBody>
          <a:bodyPr/>
          <a:lstStyle/>
          <a:p>
            <a:r>
              <a:rPr lang="en-US" dirty="0"/>
              <a:t>Sky </a:t>
            </a:r>
            <a:r>
              <a:rPr lang="en-US" dirty="0" err="1"/>
              <a:t>Cubacub</a:t>
            </a:r>
            <a:r>
              <a:rPr lang="en-US" dirty="0"/>
              <a:t>, </a:t>
            </a:r>
            <a:r>
              <a:rPr lang="en-US" i="1" dirty="0"/>
              <a:t>Radical Visibility Manifesto</a:t>
            </a:r>
          </a:p>
        </p:txBody>
      </p:sp>
      <p:sp>
        <p:nvSpPr>
          <p:cNvPr id="6" name="TextBox 5">
            <a:extLst>
              <a:ext uri="{FF2B5EF4-FFF2-40B4-BE49-F238E27FC236}">
                <a16:creationId xmlns:a16="http://schemas.microsoft.com/office/drawing/2014/main" id="{10C6B2D9-228D-5B42-9455-A1E8C7E07485}"/>
              </a:ext>
            </a:extLst>
          </p:cNvPr>
          <p:cNvSpPr txBox="1"/>
          <p:nvPr/>
        </p:nvSpPr>
        <p:spPr>
          <a:xfrm>
            <a:off x="779309" y="612313"/>
            <a:ext cx="5933700" cy="4401205"/>
          </a:xfrm>
          <a:prstGeom prst="rect">
            <a:avLst/>
          </a:prstGeom>
          <a:noFill/>
        </p:spPr>
        <p:txBody>
          <a:bodyPr wrap="square" rtlCol="0">
            <a:spAutoFit/>
          </a:bodyPr>
          <a:lstStyle/>
          <a:p>
            <a:r>
              <a:rPr lang="en-AU" sz="4000" b="1" dirty="0"/>
              <a:t>“This movement celebrates the contradiction. We, as </a:t>
            </a:r>
            <a:r>
              <a:rPr lang="en-AU" sz="4000" b="1" dirty="0" err="1"/>
              <a:t>QueerCrips</a:t>
            </a:r>
            <a:r>
              <a:rPr lang="en-AU" sz="4000" b="1" dirty="0"/>
              <a:t>, are living contradictions in a society that wants us dead.”</a:t>
            </a:r>
            <a:endParaRPr lang="en-US" sz="4000" b="1" dirty="0"/>
          </a:p>
        </p:txBody>
      </p:sp>
      <p:pic>
        <p:nvPicPr>
          <p:cNvPr id="8" name="Picture 4">
            <a:extLst>
              <a:ext uri="{FF2B5EF4-FFF2-40B4-BE49-F238E27FC236}">
                <a16:creationId xmlns:a16="http://schemas.microsoft.com/office/drawing/2014/main" id="{401D3072-693D-7247-AE35-09DA2F3581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13009" y="455806"/>
            <a:ext cx="4785706" cy="455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7547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6D5FE7-A64B-EB42-82BA-43AC6FE48A75}"/>
              </a:ext>
            </a:extLst>
          </p:cNvPr>
          <p:cNvPicPr>
            <a:picLocks noChangeAspect="1"/>
          </p:cNvPicPr>
          <p:nvPr/>
        </p:nvPicPr>
        <p:blipFill>
          <a:blip r:embed="rId2"/>
          <a:stretch>
            <a:fillRect/>
          </a:stretch>
        </p:blipFill>
        <p:spPr>
          <a:xfrm>
            <a:off x="5670105" y="227995"/>
            <a:ext cx="3003826" cy="3289905"/>
          </a:xfrm>
          <a:prstGeom prst="rect">
            <a:avLst/>
          </a:prstGeom>
        </p:spPr>
      </p:pic>
      <p:pic>
        <p:nvPicPr>
          <p:cNvPr id="3" name="Picture 2">
            <a:extLst>
              <a:ext uri="{FF2B5EF4-FFF2-40B4-BE49-F238E27FC236}">
                <a16:creationId xmlns:a16="http://schemas.microsoft.com/office/drawing/2014/main" id="{08186ED4-8C92-CD44-90AB-968995D39C06}"/>
              </a:ext>
            </a:extLst>
          </p:cNvPr>
          <p:cNvPicPr>
            <a:picLocks noChangeAspect="1"/>
          </p:cNvPicPr>
          <p:nvPr/>
        </p:nvPicPr>
        <p:blipFill>
          <a:blip r:embed="rId3"/>
          <a:stretch>
            <a:fillRect/>
          </a:stretch>
        </p:blipFill>
        <p:spPr>
          <a:xfrm>
            <a:off x="196169" y="228600"/>
            <a:ext cx="2931059" cy="3289300"/>
          </a:xfrm>
          <a:prstGeom prst="rect">
            <a:avLst/>
          </a:prstGeom>
        </p:spPr>
      </p:pic>
      <p:pic>
        <p:nvPicPr>
          <p:cNvPr id="5" name="Picture 4">
            <a:extLst>
              <a:ext uri="{FF2B5EF4-FFF2-40B4-BE49-F238E27FC236}">
                <a16:creationId xmlns:a16="http://schemas.microsoft.com/office/drawing/2014/main" id="{066F29F1-5657-4B4D-A3B1-BA125AC0027C}"/>
              </a:ext>
            </a:extLst>
          </p:cNvPr>
          <p:cNvPicPr>
            <a:picLocks noChangeAspect="1"/>
          </p:cNvPicPr>
          <p:nvPr/>
        </p:nvPicPr>
        <p:blipFill>
          <a:blip r:embed="rId4"/>
          <a:stretch>
            <a:fillRect/>
          </a:stretch>
        </p:blipFill>
        <p:spPr>
          <a:xfrm>
            <a:off x="2883287" y="217281"/>
            <a:ext cx="2786818" cy="3300620"/>
          </a:xfrm>
          <a:prstGeom prst="rect">
            <a:avLst/>
          </a:prstGeom>
        </p:spPr>
      </p:pic>
      <p:pic>
        <p:nvPicPr>
          <p:cNvPr id="9" name="Picture 8">
            <a:extLst>
              <a:ext uri="{FF2B5EF4-FFF2-40B4-BE49-F238E27FC236}">
                <a16:creationId xmlns:a16="http://schemas.microsoft.com/office/drawing/2014/main" id="{7B25808A-15DB-C847-A036-7CD3BC4A756D}"/>
              </a:ext>
            </a:extLst>
          </p:cNvPr>
          <p:cNvPicPr>
            <a:picLocks noChangeAspect="1"/>
          </p:cNvPicPr>
          <p:nvPr/>
        </p:nvPicPr>
        <p:blipFill>
          <a:blip r:embed="rId5"/>
          <a:stretch>
            <a:fillRect/>
          </a:stretch>
        </p:blipFill>
        <p:spPr>
          <a:xfrm>
            <a:off x="8673930" y="217280"/>
            <a:ext cx="3300619" cy="3300619"/>
          </a:xfrm>
          <a:prstGeom prst="rect">
            <a:avLst/>
          </a:prstGeom>
        </p:spPr>
      </p:pic>
      <p:sp>
        <p:nvSpPr>
          <p:cNvPr id="10" name="TextBox 9">
            <a:extLst>
              <a:ext uri="{FF2B5EF4-FFF2-40B4-BE49-F238E27FC236}">
                <a16:creationId xmlns:a16="http://schemas.microsoft.com/office/drawing/2014/main" id="{075D86BF-480A-674E-9EDF-EDED33DFAC44}"/>
              </a:ext>
            </a:extLst>
          </p:cNvPr>
          <p:cNvSpPr txBox="1"/>
          <p:nvPr/>
        </p:nvSpPr>
        <p:spPr>
          <a:xfrm>
            <a:off x="2057400" y="3759200"/>
            <a:ext cx="9499600" cy="769441"/>
          </a:xfrm>
          <a:prstGeom prst="rect">
            <a:avLst/>
          </a:prstGeom>
          <a:noFill/>
        </p:spPr>
        <p:txBody>
          <a:bodyPr wrap="square" rtlCol="0">
            <a:spAutoFit/>
          </a:bodyPr>
          <a:lstStyle/>
          <a:p>
            <a:r>
              <a:rPr lang="en-US" sz="4400" dirty="0"/>
              <a:t>some rad </a:t>
            </a:r>
            <a:r>
              <a:rPr lang="en-US" sz="4400" dirty="0" err="1"/>
              <a:t>queercrip</a:t>
            </a:r>
            <a:r>
              <a:rPr lang="en-US" sz="4400" dirty="0"/>
              <a:t> activists!</a:t>
            </a:r>
          </a:p>
        </p:txBody>
      </p:sp>
      <p:sp>
        <p:nvSpPr>
          <p:cNvPr id="11" name="TextBox 10">
            <a:extLst>
              <a:ext uri="{FF2B5EF4-FFF2-40B4-BE49-F238E27FC236}">
                <a16:creationId xmlns:a16="http://schemas.microsoft.com/office/drawing/2014/main" id="{AE1DD099-84E0-6846-AF89-8DD4F9E340C8}"/>
              </a:ext>
            </a:extLst>
          </p:cNvPr>
          <p:cNvSpPr txBox="1"/>
          <p:nvPr/>
        </p:nvSpPr>
        <p:spPr>
          <a:xfrm>
            <a:off x="2209800" y="4585274"/>
            <a:ext cx="9588500" cy="369332"/>
          </a:xfrm>
          <a:prstGeom prst="rect">
            <a:avLst/>
          </a:prstGeom>
          <a:noFill/>
        </p:spPr>
        <p:txBody>
          <a:bodyPr wrap="square" rtlCol="0">
            <a:spAutoFit/>
          </a:bodyPr>
          <a:lstStyle/>
          <a:p>
            <a:r>
              <a:rPr lang="en-US" dirty="0"/>
              <a:t>Anita Cameron, Kay </a:t>
            </a:r>
            <a:r>
              <a:rPr lang="en-US" dirty="0" err="1"/>
              <a:t>Ulandlay</a:t>
            </a:r>
            <a:r>
              <a:rPr lang="en-US" dirty="0"/>
              <a:t> Bennett, Annie </a:t>
            </a:r>
            <a:r>
              <a:rPr lang="en-US" dirty="0" err="1"/>
              <a:t>Segarra</a:t>
            </a:r>
            <a:r>
              <a:rPr lang="en-US" dirty="0"/>
              <a:t>, Ruby Allegra</a:t>
            </a:r>
          </a:p>
        </p:txBody>
      </p:sp>
      <p:sp>
        <p:nvSpPr>
          <p:cNvPr id="12" name="TextBox 11">
            <a:extLst>
              <a:ext uri="{FF2B5EF4-FFF2-40B4-BE49-F238E27FC236}">
                <a16:creationId xmlns:a16="http://schemas.microsoft.com/office/drawing/2014/main" id="{6C0E7355-DF20-5149-A5E9-2B7206D5F111}"/>
              </a:ext>
            </a:extLst>
          </p:cNvPr>
          <p:cNvSpPr txBox="1"/>
          <p:nvPr/>
        </p:nvSpPr>
        <p:spPr>
          <a:xfrm>
            <a:off x="749300" y="5270500"/>
            <a:ext cx="10960100" cy="830997"/>
          </a:xfrm>
          <a:prstGeom prst="rect">
            <a:avLst/>
          </a:prstGeom>
          <a:noFill/>
        </p:spPr>
        <p:txBody>
          <a:bodyPr wrap="square" rtlCol="0">
            <a:spAutoFit/>
          </a:bodyPr>
          <a:lstStyle/>
          <a:p>
            <a:r>
              <a:rPr lang="en-US" sz="1600" dirty="0"/>
              <a:t>See also: Dominick Evans, </a:t>
            </a:r>
            <a:r>
              <a:rPr lang="en-US" sz="1600" dirty="0" err="1"/>
              <a:t>Corbette</a:t>
            </a:r>
            <a:r>
              <a:rPr lang="en-US" sz="1600" dirty="0"/>
              <a:t> O’Toole, Lydia X. Z. Brown, Eli Clare, Mia Mingus, Cal Montgomery, DJ </a:t>
            </a:r>
            <a:r>
              <a:rPr lang="en-US" sz="1600" dirty="0" err="1"/>
              <a:t>Kuttin</a:t>
            </a:r>
            <a:r>
              <a:rPr lang="en-US" sz="1600" dirty="0"/>
              <a:t> Kandi, </a:t>
            </a:r>
            <a:r>
              <a:rPr lang="en-AU" sz="1600" dirty="0"/>
              <a:t>Victoria Rodríguez-</a:t>
            </a:r>
            <a:r>
              <a:rPr lang="en-AU" sz="1600" dirty="0" err="1"/>
              <a:t>Roldán</a:t>
            </a:r>
            <a:r>
              <a:rPr lang="en-AU" sz="1600" dirty="0"/>
              <a:t>, Quin Eli, </a:t>
            </a:r>
            <a:r>
              <a:rPr lang="en-US" sz="1600" dirty="0" err="1"/>
              <a:t>Jax</a:t>
            </a:r>
            <a:r>
              <a:rPr lang="en-US" sz="1600" dirty="0"/>
              <a:t> Jacki Brown, Daniel Monks, Georgia Rose </a:t>
            </a:r>
            <a:r>
              <a:rPr lang="en-US" sz="1600" dirty="0" err="1"/>
              <a:t>Cranko</a:t>
            </a:r>
            <a:r>
              <a:rPr lang="en-US" sz="1600" dirty="0"/>
              <a:t>, </a:t>
            </a:r>
          </a:p>
          <a:p>
            <a:r>
              <a:rPr lang="en-US" sz="1600" dirty="0"/>
              <a:t>&amp; many many more</a:t>
            </a:r>
          </a:p>
        </p:txBody>
      </p:sp>
    </p:spTree>
    <p:extLst>
      <p:ext uri="{BB962C8B-B14F-4D97-AF65-F5344CB8AC3E}">
        <p14:creationId xmlns:p14="http://schemas.microsoft.com/office/powerpoint/2010/main" val="1527355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4305A16-979C-1C41-8728-CF0B8FBF73D2}"/>
              </a:ext>
            </a:extLst>
          </p:cNvPr>
          <p:cNvPicPr>
            <a:picLocks noChangeAspect="1"/>
          </p:cNvPicPr>
          <p:nvPr/>
        </p:nvPicPr>
        <p:blipFill>
          <a:blip r:embed="rId2"/>
          <a:stretch>
            <a:fillRect/>
          </a:stretch>
        </p:blipFill>
        <p:spPr>
          <a:xfrm>
            <a:off x="7476228" y="0"/>
            <a:ext cx="4326143" cy="6858000"/>
          </a:xfrm>
          <a:prstGeom prst="rect">
            <a:avLst/>
          </a:prstGeom>
        </p:spPr>
      </p:pic>
      <p:sp>
        <p:nvSpPr>
          <p:cNvPr id="6" name="TextBox 5">
            <a:extLst>
              <a:ext uri="{FF2B5EF4-FFF2-40B4-BE49-F238E27FC236}">
                <a16:creationId xmlns:a16="http://schemas.microsoft.com/office/drawing/2014/main" id="{37B994A7-ECBE-2046-BD6C-0AFFEFDB7AD3}"/>
              </a:ext>
            </a:extLst>
          </p:cNvPr>
          <p:cNvSpPr txBox="1"/>
          <p:nvPr/>
        </p:nvSpPr>
        <p:spPr>
          <a:xfrm>
            <a:off x="977900" y="927100"/>
            <a:ext cx="5486400" cy="2677656"/>
          </a:xfrm>
          <a:prstGeom prst="rect">
            <a:avLst/>
          </a:prstGeom>
          <a:noFill/>
        </p:spPr>
        <p:txBody>
          <a:bodyPr wrap="square" rtlCol="0">
            <a:spAutoFit/>
          </a:bodyPr>
          <a:lstStyle/>
          <a:p>
            <a:r>
              <a:rPr lang="en-US" sz="6000" dirty="0"/>
              <a:t>#</a:t>
            </a:r>
            <a:r>
              <a:rPr lang="en-US" sz="6000" dirty="0" err="1"/>
              <a:t>cripplepunk</a:t>
            </a:r>
            <a:br>
              <a:rPr lang="en-US" dirty="0"/>
            </a:br>
            <a:endParaRPr lang="en-US" dirty="0"/>
          </a:p>
          <a:p>
            <a:endParaRPr lang="en-US" dirty="0"/>
          </a:p>
          <a:p>
            <a:endParaRPr lang="en-US" dirty="0"/>
          </a:p>
          <a:p>
            <a:r>
              <a:rPr lang="en-US" dirty="0"/>
              <a:t>A movement founded by Tyler </a:t>
            </a:r>
            <a:r>
              <a:rPr lang="en-US" dirty="0" err="1"/>
              <a:t>Trewhella</a:t>
            </a:r>
            <a:r>
              <a:rPr lang="en-US" dirty="0"/>
              <a:t> (Tai)</a:t>
            </a:r>
          </a:p>
          <a:p>
            <a:br>
              <a:rPr lang="en-US" dirty="0"/>
            </a:br>
            <a:r>
              <a:rPr lang="en-US" dirty="0"/>
              <a:t>1996-2017</a:t>
            </a:r>
          </a:p>
        </p:txBody>
      </p:sp>
      <p:sp>
        <p:nvSpPr>
          <p:cNvPr id="7" name="TextBox 6">
            <a:extLst>
              <a:ext uri="{FF2B5EF4-FFF2-40B4-BE49-F238E27FC236}">
                <a16:creationId xmlns:a16="http://schemas.microsoft.com/office/drawing/2014/main" id="{45152C2D-D9B3-704B-822B-2A84020F30ED}"/>
              </a:ext>
            </a:extLst>
          </p:cNvPr>
          <p:cNvSpPr txBox="1"/>
          <p:nvPr/>
        </p:nvSpPr>
        <p:spPr>
          <a:xfrm>
            <a:off x="977900" y="4229100"/>
            <a:ext cx="5334000" cy="1200329"/>
          </a:xfrm>
          <a:prstGeom prst="rect">
            <a:avLst/>
          </a:prstGeom>
          <a:noFill/>
        </p:spPr>
        <p:txBody>
          <a:bodyPr wrap="square" rtlCol="0">
            <a:spAutoFit/>
          </a:bodyPr>
          <a:lstStyle/>
          <a:p>
            <a:r>
              <a:rPr lang="en-US" sz="2400" dirty="0"/>
              <a:t>“To be disabled and not hate yourself for it is a profound act of resistance.”</a:t>
            </a:r>
          </a:p>
        </p:txBody>
      </p:sp>
    </p:spTree>
    <p:extLst>
      <p:ext uri="{BB962C8B-B14F-4D97-AF65-F5344CB8AC3E}">
        <p14:creationId xmlns:p14="http://schemas.microsoft.com/office/powerpoint/2010/main" val="2703840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B31C2D1-118A-0943-B1BF-D82E11717677}"/>
              </a:ext>
            </a:extLst>
          </p:cNvPr>
          <p:cNvSpPr txBox="1"/>
          <p:nvPr/>
        </p:nvSpPr>
        <p:spPr>
          <a:xfrm>
            <a:off x="2349500" y="393700"/>
            <a:ext cx="10172700" cy="1107996"/>
          </a:xfrm>
          <a:prstGeom prst="rect">
            <a:avLst/>
          </a:prstGeom>
          <a:noFill/>
        </p:spPr>
        <p:txBody>
          <a:bodyPr wrap="square" rtlCol="0">
            <a:spAutoFit/>
          </a:bodyPr>
          <a:lstStyle/>
          <a:p>
            <a:r>
              <a:rPr lang="en-US" sz="6600" dirty="0"/>
              <a:t>SHARED HISTORIES</a:t>
            </a:r>
          </a:p>
        </p:txBody>
      </p:sp>
      <p:sp>
        <p:nvSpPr>
          <p:cNvPr id="4" name="TextBox 3">
            <a:extLst>
              <a:ext uri="{FF2B5EF4-FFF2-40B4-BE49-F238E27FC236}">
                <a16:creationId xmlns:a16="http://schemas.microsoft.com/office/drawing/2014/main" id="{2C65D3C1-D6CE-D84C-AE20-1BE703A89E88}"/>
              </a:ext>
            </a:extLst>
          </p:cNvPr>
          <p:cNvSpPr txBox="1"/>
          <p:nvPr/>
        </p:nvSpPr>
        <p:spPr>
          <a:xfrm>
            <a:off x="1536700" y="1638300"/>
            <a:ext cx="9664700" cy="5078313"/>
          </a:xfrm>
          <a:prstGeom prst="rect">
            <a:avLst/>
          </a:prstGeom>
          <a:noFill/>
        </p:spPr>
        <p:txBody>
          <a:bodyPr wrap="square" rtlCol="0">
            <a:spAutoFit/>
          </a:bodyPr>
          <a:lstStyle/>
          <a:p>
            <a:pPr marL="285750" indent="-285750">
              <a:buFont typeface="Arial" panose="020B0604020202020204" pitchFamily="34" charset="0"/>
              <a:buChar char="•"/>
            </a:pPr>
            <a:r>
              <a:rPr lang="en-US" dirty="0"/>
              <a:t>Queer and crip identities have historically been (and continue to be!) </a:t>
            </a:r>
            <a:r>
              <a:rPr lang="en-US" dirty="0" err="1"/>
              <a:t>pathologised</a:t>
            </a:r>
            <a:r>
              <a:rPr lang="en-US" dirty="0"/>
              <a:t> and </a:t>
            </a:r>
            <a:r>
              <a:rPr lang="en-US" dirty="0" err="1"/>
              <a:t>criminalised</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Homosexuality was listed as a mental disorder in the DSM until 1987</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“Gender identity disorder” was listed in the DSM as a mental disorder until 2012, when it was replaced with “gender dysphoria”</a:t>
            </a:r>
            <a:br>
              <a:rPr lang="en-US" dirty="0"/>
            </a:br>
            <a:endParaRPr lang="en-US" dirty="0"/>
          </a:p>
          <a:p>
            <a:pPr marL="285750" indent="-285750">
              <a:buFont typeface="Arial" panose="020B0604020202020204" pitchFamily="34" charset="0"/>
              <a:buChar char="•"/>
            </a:pPr>
            <a:r>
              <a:rPr lang="en-US" dirty="0"/>
              <a:t>“Transsexualism” was listed in the ICD-10 as a mental disorder until this year. The new edition, the ICD-11, lists “gender incongruence” as a sexual </a:t>
            </a:r>
            <a:r>
              <a:rPr lang="en-US"/>
              <a:t>health condition</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Asexuality is still listed as a mental disorder in both the DSM-5 and ICD-11</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Intersex variations are still listed as “disorders of sex development” in the ICD-11, contributing to the dangerous rhetoric justifying unnecessary and traumatic “normalizing” surgeries on infants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574631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B8FBF2-5743-E049-BDFE-84DA9E681D3C}"/>
              </a:ext>
            </a:extLst>
          </p:cNvPr>
          <p:cNvSpPr txBox="1"/>
          <p:nvPr/>
        </p:nvSpPr>
        <p:spPr>
          <a:xfrm>
            <a:off x="2425700" y="228600"/>
            <a:ext cx="9499600" cy="1384995"/>
          </a:xfrm>
          <a:prstGeom prst="rect">
            <a:avLst/>
          </a:prstGeom>
          <a:noFill/>
        </p:spPr>
        <p:txBody>
          <a:bodyPr wrap="square" rtlCol="0">
            <a:spAutoFit/>
          </a:bodyPr>
          <a:lstStyle/>
          <a:p>
            <a:r>
              <a:rPr lang="en-US" sz="6600" dirty="0"/>
              <a:t>SHARED HISTORIES</a:t>
            </a:r>
          </a:p>
          <a:p>
            <a:endParaRPr lang="en-US" dirty="0"/>
          </a:p>
        </p:txBody>
      </p:sp>
      <p:sp>
        <p:nvSpPr>
          <p:cNvPr id="4" name="TextBox 3">
            <a:extLst>
              <a:ext uri="{FF2B5EF4-FFF2-40B4-BE49-F238E27FC236}">
                <a16:creationId xmlns:a16="http://schemas.microsoft.com/office/drawing/2014/main" id="{928B0803-13FB-6A4C-A84D-9AAAB5C3BD8F}"/>
              </a:ext>
            </a:extLst>
          </p:cNvPr>
          <p:cNvSpPr txBox="1"/>
          <p:nvPr/>
        </p:nvSpPr>
        <p:spPr>
          <a:xfrm>
            <a:off x="1193800" y="1613595"/>
            <a:ext cx="10490200" cy="4801314"/>
          </a:xfrm>
          <a:prstGeom prst="rect">
            <a:avLst/>
          </a:prstGeom>
          <a:noFill/>
        </p:spPr>
        <p:txBody>
          <a:bodyPr wrap="square" rtlCol="0">
            <a:spAutoFit/>
          </a:bodyPr>
          <a:lstStyle/>
          <a:p>
            <a:pPr marL="285750" indent="-285750">
              <a:buFont typeface="Arial" panose="020B0604020202020204" pitchFamily="34" charset="0"/>
              <a:buChar char="•"/>
            </a:pPr>
            <a:r>
              <a:rPr lang="en-US" dirty="0"/>
              <a:t>We also have a shared history (and present) of </a:t>
            </a:r>
            <a:r>
              <a:rPr lang="en-US" dirty="0" err="1"/>
              <a:t>criminalisation</a:t>
            </a:r>
            <a:r>
              <a:rPr lang="en-US" dirty="0"/>
              <a:t> and </a:t>
            </a:r>
            <a:r>
              <a:rPr lang="en-US" dirty="0" err="1"/>
              <a:t>institutionalisation</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Because queer identities were </a:t>
            </a:r>
            <a:r>
              <a:rPr lang="en-US" dirty="0" err="1"/>
              <a:t>pathologised</a:t>
            </a:r>
            <a:r>
              <a:rPr lang="en-US" dirty="0"/>
              <a:t> as mental or sexual disorders, queer people also experienced forced </a:t>
            </a:r>
            <a:r>
              <a:rPr lang="en-US" dirty="0" err="1"/>
              <a:t>institutionalisation</a:t>
            </a:r>
            <a:r>
              <a:rPr lang="en-US" dirty="0"/>
              <a:t> in mental or “benevolent” asylums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Sodomy was only wholly </a:t>
            </a:r>
            <a:r>
              <a:rPr lang="en-US" dirty="0" err="1"/>
              <a:t>decriminalised</a:t>
            </a:r>
            <a:r>
              <a:rPr lang="en-US" dirty="0"/>
              <a:t> on a federal level in Australia in 1997. There are many areas in the world where it is still illegal to be queer or trans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“Ugly laws” made it illegal to be visibly disabled (“</a:t>
            </a:r>
            <a:r>
              <a:rPr lang="en-AU" dirty="0"/>
              <a:t>diseased, maimed, mutilated or deformed”)</a:t>
            </a:r>
            <a:r>
              <a:rPr lang="en-US" dirty="0"/>
              <a:t> in public from the 1700s to 1970s</a:t>
            </a:r>
          </a:p>
          <a:p>
            <a:endParaRPr lang="en-US" dirty="0"/>
          </a:p>
          <a:p>
            <a:pPr marL="285750" indent="-285750">
              <a:buFont typeface="Arial" panose="020B0604020202020204" pitchFamily="34" charset="0"/>
              <a:buChar char="•"/>
            </a:pPr>
            <a:r>
              <a:rPr lang="en-US" dirty="0"/>
              <a:t>Australia is only gradually de-</a:t>
            </a:r>
            <a:r>
              <a:rPr lang="en-US" dirty="0" err="1"/>
              <a:t>institutionalising</a:t>
            </a:r>
            <a:r>
              <a:rPr lang="en-US" dirty="0"/>
              <a:t> disabled people; there are still a huge number of young disabled people in aged care homes due to lack of adequate social supports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People with psychiatric and cognitive disabilities are overrepresented in incarcerated populations even though we are no more likely to commit crimes than anyone else</a:t>
            </a:r>
          </a:p>
        </p:txBody>
      </p:sp>
    </p:spTree>
    <p:extLst>
      <p:ext uri="{BB962C8B-B14F-4D97-AF65-F5344CB8AC3E}">
        <p14:creationId xmlns:p14="http://schemas.microsoft.com/office/powerpoint/2010/main" val="268067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33C270-D0E9-6546-A77F-DC8F6135DF67}"/>
              </a:ext>
            </a:extLst>
          </p:cNvPr>
          <p:cNvSpPr txBox="1"/>
          <p:nvPr/>
        </p:nvSpPr>
        <p:spPr>
          <a:xfrm>
            <a:off x="2133600" y="596900"/>
            <a:ext cx="9867900" cy="1107996"/>
          </a:xfrm>
          <a:prstGeom prst="rect">
            <a:avLst/>
          </a:prstGeom>
          <a:noFill/>
        </p:spPr>
        <p:txBody>
          <a:bodyPr wrap="square" rtlCol="0">
            <a:spAutoFit/>
          </a:bodyPr>
          <a:lstStyle/>
          <a:p>
            <a:r>
              <a:rPr lang="en-US" sz="6600" dirty="0"/>
              <a:t>SHARED HISTORIES</a:t>
            </a:r>
          </a:p>
        </p:txBody>
      </p:sp>
      <p:sp>
        <p:nvSpPr>
          <p:cNvPr id="3" name="TextBox 2">
            <a:extLst>
              <a:ext uri="{FF2B5EF4-FFF2-40B4-BE49-F238E27FC236}">
                <a16:creationId xmlns:a16="http://schemas.microsoft.com/office/drawing/2014/main" id="{8BAB862B-A4FA-3C4D-BE4C-FF186E9D57E0}"/>
              </a:ext>
            </a:extLst>
          </p:cNvPr>
          <p:cNvSpPr txBox="1"/>
          <p:nvPr/>
        </p:nvSpPr>
        <p:spPr>
          <a:xfrm>
            <a:off x="1193800" y="2260600"/>
            <a:ext cx="9588500" cy="3693319"/>
          </a:xfrm>
          <a:prstGeom prst="rect">
            <a:avLst/>
          </a:prstGeom>
          <a:noFill/>
        </p:spPr>
        <p:txBody>
          <a:bodyPr wrap="square" rtlCol="0">
            <a:spAutoFit/>
          </a:bodyPr>
          <a:lstStyle/>
          <a:p>
            <a:pPr marL="285750" indent="-285750">
              <a:buFont typeface="Arial" panose="020B0604020202020204" pitchFamily="34" charset="0"/>
              <a:buChar char="•"/>
            </a:pPr>
            <a:r>
              <a:rPr lang="en-US" dirty="0"/>
              <a:t>Queer, trans, and intersex people are disproportionately likely to experience disability, often because of trauma and </a:t>
            </a:r>
            <a:r>
              <a:rPr lang="en-US" dirty="0" err="1"/>
              <a:t>marginalisation</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Many historical queer heroes were disabled! For example:</a:t>
            </a:r>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Marsha P. Johnson </a:t>
            </a:r>
          </a:p>
          <a:p>
            <a:pPr marL="742950" lvl="1" indent="-285750">
              <a:buFont typeface="Arial" panose="020B0604020202020204" pitchFamily="34" charset="0"/>
              <a:buChar char="•"/>
            </a:pPr>
            <a:r>
              <a:rPr lang="en-AU" dirty="0" err="1"/>
              <a:t>Stormé</a:t>
            </a:r>
            <a:r>
              <a:rPr lang="en-AU" dirty="0"/>
              <a:t> </a:t>
            </a:r>
            <a:r>
              <a:rPr lang="en-AU" dirty="0" err="1"/>
              <a:t>DeLarverie</a:t>
            </a:r>
            <a:r>
              <a:rPr lang="en-AU" dirty="0"/>
              <a:t> </a:t>
            </a:r>
          </a:p>
          <a:p>
            <a:pPr marL="742950" lvl="1" indent="-285750">
              <a:buFont typeface="Arial" panose="020B0604020202020204" pitchFamily="34" charset="0"/>
              <a:buChar char="•"/>
            </a:pPr>
            <a:r>
              <a:rPr lang="en-US" dirty="0"/>
              <a:t>Frida Kahlo </a:t>
            </a:r>
          </a:p>
          <a:p>
            <a:pPr marL="742950" lvl="1" indent="-285750">
              <a:buFont typeface="Arial" panose="020B0604020202020204" pitchFamily="34" charset="0"/>
              <a:buChar char="•"/>
            </a:pPr>
            <a:r>
              <a:rPr lang="en-US" dirty="0"/>
              <a:t>Oscar Wilde </a:t>
            </a:r>
          </a:p>
          <a:p>
            <a:pPr marL="742950" lvl="1" indent="-285750">
              <a:buFont typeface="Arial" panose="020B0604020202020204" pitchFamily="34" charset="0"/>
              <a:buChar char="•"/>
            </a:pPr>
            <a:r>
              <a:rPr lang="en-US" dirty="0"/>
              <a:t>Freddie Mercury</a:t>
            </a:r>
          </a:p>
          <a:p>
            <a:pPr marL="742950" lvl="1" indent="-285750">
              <a:buFont typeface="Arial" panose="020B0604020202020204" pitchFamily="34" charset="0"/>
              <a:buChar char="•"/>
            </a:pPr>
            <a:r>
              <a:rPr lang="en-US" dirty="0"/>
              <a:t>Michelangelo</a:t>
            </a:r>
          </a:p>
          <a:p>
            <a:pPr marL="742950" lvl="1" indent="-285750">
              <a:buFont typeface="Arial" panose="020B0604020202020204" pitchFamily="34" charset="0"/>
              <a:buChar char="•"/>
            </a:pPr>
            <a:r>
              <a:rPr lang="en-US" dirty="0"/>
              <a:t>Leonardo da Vinci</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876495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F7C31-F585-8942-B430-5B07CD8DEAA8}"/>
              </a:ext>
            </a:extLst>
          </p:cNvPr>
          <p:cNvSpPr>
            <a:spLocks noGrp="1"/>
          </p:cNvSpPr>
          <p:nvPr>
            <p:ph type="title"/>
          </p:nvPr>
        </p:nvSpPr>
        <p:spPr>
          <a:xfrm>
            <a:off x="814728" y="727523"/>
            <a:ext cx="4852988" cy="517078"/>
          </a:xfrm>
        </p:spPr>
        <p:txBody>
          <a:bodyPr>
            <a:noAutofit/>
          </a:bodyPr>
          <a:lstStyle/>
          <a:p>
            <a:r>
              <a:rPr lang="en-US" sz="3600" dirty="0"/>
              <a:t>BOBBIE LEA BENNETT</a:t>
            </a:r>
          </a:p>
        </p:txBody>
      </p:sp>
      <p:pic>
        <p:nvPicPr>
          <p:cNvPr id="6" name="Picture Placeholder 5">
            <a:extLst>
              <a:ext uri="{FF2B5EF4-FFF2-40B4-BE49-F238E27FC236}">
                <a16:creationId xmlns:a16="http://schemas.microsoft.com/office/drawing/2014/main" id="{02861940-9147-4D4F-9886-2938F3412569}"/>
              </a:ext>
            </a:extLst>
          </p:cNvPr>
          <p:cNvPicPr>
            <a:picLocks noGrp="1" noChangeAspect="1"/>
          </p:cNvPicPr>
          <p:nvPr>
            <p:ph type="pic" sz="quarter" idx="13"/>
          </p:nvPr>
        </p:nvPicPr>
        <p:blipFill>
          <a:blip r:embed="rId2"/>
          <a:srcRect l="3011" r="3011"/>
          <a:stretch>
            <a:fillRect/>
          </a:stretch>
        </p:blipFill>
        <p:spPr/>
      </p:pic>
      <p:sp>
        <p:nvSpPr>
          <p:cNvPr id="4" name="Text Placeholder 3">
            <a:extLst>
              <a:ext uri="{FF2B5EF4-FFF2-40B4-BE49-F238E27FC236}">
                <a16:creationId xmlns:a16="http://schemas.microsoft.com/office/drawing/2014/main" id="{BB8F460A-D0E7-864E-8728-6FF7F971EC60}"/>
              </a:ext>
            </a:extLst>
          </p:cNvPr>
          <p:cNvSpPr>
            <a:spLocks noGrp="1"/>
          </p:cNvSpPr>
          <p:nvPr>
            <p:ph type="body" sz="half" idx="2"/>
          </p:nvPr>
        </p:nvSpPr>
        <p:spPr/>
        <p:txBody>
          <a:bodyPr>
            <a:normAutofit/>
          </a:bodyPr>
          <a:lstStyle/>
          <a:p>
            <a:pPr marL="171450" indent="-171450">
              <a:buFont typeface="Arial" panose="020B0604020202020204" pitchFamily="34" charset="0"/>
              <a:buChar char="•"/>
            </a:pPr>
            <a:r>
              <a:rPr lang="en-US" sz="2000" dirty="0"/>
              <a:t>Transgender woman and wheelchair user</a:t>
            </a:r>
          </a:p>
          <a:p>
            <a:pPr marL="171450" indent="-171450">
              <a:buFont typeface="Arial" panose="020B0604020202020204" pitchFamily="34" charset="0"/>
              <a:buChar char="•"/>
            </a:pPr>
            <a:endParaRPr lang="en-US" sz="2000" dirty="0"/>
          </a:p>
          <a:p>
            <a:pPr marL="171450" indent="-171450">
              <a:buFont typeface="Arial" panose="020B0604020202020204" pitchFamily="34" charset="0"/>
              <a:buChar char="•"/>
            </a:pPr>
            <a:r>
              <a:rPr lang="en-US" sz="2000" dirty="0"/>
              <a:t>Hugely important radical activist who </a:t>
            </a:r>
            <a:r>
              <a:rPr lang="en-US" sz="2000" dirty="0" err="1"/>
              <a:t>mobilised</a:t>
            </a:r>
            <a:r>
              <a:rPr lang="en-US" sz="2000" dirty="0"/>
              <a:t> her community to fight for gender affirmation surgeries to be covered under Medicare in the US in the 1970s, based on her knowledge of disability social security</a:t>
            </a:r>
          </a:p>
        </p:txBody>
      </p:sp>
    </p:spTree>
    <p:extLst>
      <p:ext uri="{BB962C8B-B14F-4D97-AF65-F5344CB8AC3E}">
        <p14:creationId xmlns:p14="http://schemas.microsoft.com/office/powerpoint/2010/main" val="2809639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17D4BA-0AD6-A547-B5C3-41AF58016A54}"/>
              </a:ext>
            </a:extLst>
          </p:cNvPr>
          <p:cNvPicPr>
            <a:picLocks noChangeAspect="1"/>
          </p:cNvPicPr>
          <p:nvPr/>
        </p:nvPicPr>
        <p:blipFill>
          <a:blip r:embed="rId2"/>
          <a:stretch>
            <a:fillRect/>
          </a:stretch>
        </p:blipFill>
        <p:spPr>
          <a:xfrm>
            <a:off x="1524000" y="2044110"/>
            <a:ext cx="5804329" cy="3863506"/>
          </a:xfrm>
          <a:prstGeom prst="rect">
            <a:avLst/>
          </a:prstGeom>
        </p:spPr>
      </p:pic>
      <p:pic>
        <p:nvPicPr>
          <p:cNvPr id="5" name="Picture 4">
            <a:extLst>
              <a:ext uri="{FF2B5EF4-FFF2-40B4-BE49-F238E27FC236}">
                <a16:creationId xmlns:a16="http://schemas.microsoft.com/office/drawing/2014/main" id="{29EF37D5-BDA9-C942-A64B-8507D983EB5B}"/>
              </a:ext>
            </a:extLst>
          </p:cNvPr>
          <p:cNvPicPr>
            <a:picLocks noChangeAspect="1"/>
          </p:cNvPicPr>
          <p:nvPr/>
        </p:nvPicPr>
        <p:blipFill>
          <a:blip r:embed="rId3"/>
          <a:stretch>
            <a:fillRect/>
          </a:stretch>
        </p:blipFill>
        <p:spPr>
          <a:xfrm>
            <a:off x="7575879" y="2044110"/>
            <a:ext cx="3193722" cy="3863506"/>
          </a:xfrm>
          <a:prstGeom prst="rect">
            <a:avLst/>
          </a:prstGeom>
        </p:spPr>
      </p:pic>
      <p:sp>
        <p:nvSpPr>
          <p:cNvPr id="6" name="TextBox 5">
            <a:extLst>
              <a:ext uri="{FF2B5EF4-FFF2-40B4-BE49-F238E27FC236}">
                <a16:creationId xmlns:a16="http://schemas.microsoft.com/office/drawing/2014/main" id="{B98D86EB-1D66-BB42-9FBF-E7A8E34A257F}"/>
              </a:ext>
            </a:extLst>
          </p:cNvPr>
          <p:cNvSpPr txBox="1"/>
          <p:nvPr/>
        </p:nvSpPr>
        <p:spPr>
          <a:xfrm>
            <a:off x="2912533" y="558800"/>
            <a:ext cx="7332135" cy="1107996"/>
          </a:xfrm>
          <a:prstGeom prst="rect">
            <a:avLst/>
          </a:prstGeom>
          <a:noFill/>
        </p:spPr>
        <p:txBody>
          <a:bodyPr wrap="square" rtlCol="0">
            <a:spAutoFit/>
          </a:bodyPr>
          <a:lstStyle/>
          <a:p>
            <a:r>
              <a:rPr lang="en-US" sz="6600" dirty="0"/>
              <a:t>504 SIT-INS 1977</a:t>
            </a:r>
          </a:p>
        </p:txBody>
      </p:sp>
    </p:spTree>
    <p:extLst>
      <p:ext uri="{BB962C8B-B14F-4D97-AF65-F5344CB8AC3E}">
        <p14:creationId xmlns:p14="http://schemas.microsoft.com/office/powerpoint/2010/main" val="1833148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A7FCF-9E80-654D-A5A7-8AD9363156FE}"/>
              </a:ext>
            </a:extLst>
          </p:cNvPr>
          <p:cNvSpPr>
            <a:spLocks noGrp="1"/>
          </p:cNvSpPr>
          <p:nvPr>
            <p:ph type="title"/>
          </p:nvPr>
        </p:nvSpPr>
        <p:spPr>
          <a:xfrm>
            <a:off x="941918" y="5770563"/>
            <a:ext cx="10561418" cy="566738"/>
          </a:xfrm>
        </p:spPr>
        <p:txBody>
          <a:bodyPr/>
          <a:lstStyle/>
          <a:p>
            <a:r>
              <a:rPr lang="en-AU" dirty="0"/>
              <a:t>—CAL MONTGOMERY, disability activist</a:t>
            </a:r>
            <a:endParaRPr lang="en-US" dirty="0"/>
          </a:p>
        </p:txBody>
      </p:sp>
      <p:sp>
        <p:nvSpPr>
          <p:cNvPr id="3" name="Picture Placeholder 2">
            <a:extLst>
              <a:ext uri="{FF2B5EF4-FFF2-40B4-BE49-F238E27FC236}">
                <a16:creationId xmlns:a16="http://schemas.microsoft.com/office/drawing/2014/main" id="{C2F74781-A912-484B-8E21-6A23A5C66E04}"/>
              </a:ext>
            </a:extLst>
          </p:cNvPr>
          <p:cNvSpPr>
            <a:spLocks noGrp="1"/>
          </p:cNvSpPr>
          <p:nvPr>
            <p:ph type="pic" sz="quarter" idx="13"/>
          </p:nvPr>
        </p:nvSpPr>
        <p:spPr>
          <a:xfrm>
            <a:off x="-1" y="-88900"/>
            <a:ext cx="12186709" cy="5651500"/>
          </a:xfrm>
        </p:spPr>
      </p:sp>
      <p:sp>
        <p:nvSpPr>
          <p:cNvPr id="5" name="TextBox 4">
            <a:extLst>
              <a:ext uri="{FF2B5EF4-FFF2-40B4-BE49-F238E27FC236}">
                <a16:creationId xmlns:a16="http://schemas.microsoft.com/office/drawing/2014/main" id="{C27AE282-E944-8349-9250-741CDFADFCAB}"/>
              </a:ext>
            </a:extLst>
          </p:cNvPr>
          <p:cNvSpPr txBox="1"/>
          <p:nvPr/>
        </p:nvSpPr>
        <p:spPr>
          <a:xfrm>
            <a:off x="941918" y="500142"/>
            <a:ext cx="10429500" cy="4801314"/>
          </a:xfrm>
          <a:prstGeom prst="rect">
            <a:avLst/>
          </a:prstGeom>
          <a:noFill/>
        </p:spPr>
        <p:txBody>
          <a:bodyPr wrap="square" rtlCol="0">
            <a:spAutoFit/>
          </a:bodyPr>
          <a:lstStyle/>
          <a:p>
            <a:r>
              <a:rPr lang="en-AU" sz="2400" b="1" dirty="0"/>
              <a:t>“Pride is celebrated by openly admiring the style with which your friends get arrested and are led with quiet dignity to accept their tickets. Or the courage they show in the sweaty half-second before the takedown. Or the shuddering bravado as they are released into the unit from days of seclusion, pretending they are fine. Pride is celebrated in gallows </a:t>
            </a:r>
            <a:r>
              <a:rPr lang="en-AU" sz="2400" b="1" dirty="0" err="1"/>
              <a:t>humor</a:t>
            </a:r>
            <a:r>
              <a:rPr lang="en-AU" sz="2400" b="1" dirty="0"/>
              <a:t> and in silent witness as friends thread their lives unevenly through the treacheries of the world…</a:t>
            </a:r>
            <a:br>
              <a:rPr lang="en-AU" sz="2400" b="1" dirty="0"/>
            </a:br>
            <a:br>
              <a:rPr lang="en-AU" sz="2400" b="1" dirty="0"/>
            </a:br>
            <a:r>
              <a:rPr lang="en-AU" sz="2400" b="1" dirty="0"/>
              <a:t>Together. Pride is an understanding that we are in this together. It is solidarity with other people who share your experience of a society which regards you, and demands that you regard yourselves, as valueless.”</a:t>
            </a:r>
            <a:endParaRPr lang="en-US" sz="2400" b="1" dirty="0"/>
          </a:p>
          <a:p>
            <a:endParaRPr lang="en-US" dirty="0"/>
          </a:p>
        </p:txBody>
      </p:sp>
    </p:spTree>
    <p:extLst>
      <p:ext uri="{BB962C8B-B14F-4D97-AF65-F5344CB8AC3E}">
        <p14:creationId xmlns:p14="http://schemas.microsoft.com/office/powerpoint/2010/main" val="2585220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F89C3E-7E1A-5740-8735-A62DD75D4FB3}"/>
              </a:ext>
            </a:extLst>
          </p:cNvPr>
          <p:cNvPicPr>
            <a:picLocks noChangeAspect="1"/>
          </p:cNvPicPr>
          <p:nvPr/>
        </p:nvPicPr>
        <p:blipFill>
          <a:blip r:embed="rId2"/>
          <a:stretch>
            <a:fillRect/>
          </a:stretch>
        </p:blipFill>
        <p:spPr>
          <a:xfrm>
            <a:off x="2476500" y="1418630"/>
            <a:ext cx="7104320" cy="4492437"/>
          </a:xfrm>
          <a:prstGeom prst="rect">
            <a:avLst/>
          </a:prstGeom>
        </p:spPr>
      </p:pic>
      <p:sp>
        <p:nvSpPr>
          <p:cNvPr id="4" name="TextBox 3">
            <a:extLst>
              <a:ext uri="{FF2B5EF4-FFF2-40B4-BE49-F238E27FC236}">
                <a16:creationId xmlns:a16="http://schemas.microsoft.com/office/drawing/2014/main" id="{9197DAB2-9E93-9D47-B33B-C76989BDF5E9}"/>
              </a:ext>
            </a:extLst>
          </p:cNvPr>
          <p:cNvSpPr txBox="1"/>
          <p:nvPr/>
        </p:nvSpPr>
        <p:spPr>
          <a:xfrm>
            <a:off x="721391" y="175381"/>
            <a:ext cx="11559509" cy="923330"/>
          </a:xfrm>
          <a:prstGeom prst="rect">
            <a:avLst/>
          </a:prstGeom>
          <a:noFill/>
        </p:spPr>
        <p:txBody>
          <a:bodyPr wrap="square" rtlCol="0">
            <a:spAutoFit/>
          </a:bodyPr>
          <a:lstStyle/>
          <a:p>
            <a:r>
              <a:rPr lang="en-US" sz="5400" dirty="0"/>
              <a:t>DISABILITY JUSTICE &amp; SOLIDARITY</a:t>
            </a:r>
          </a:p>
        </p:txBody>
      </p:sp>
      <p:sp>
        <p:nvSpPr>
          <p:cNvPr id="6" name="TextBox 5">
            <a:extLst>
              <a:ext uri="{FF2B5EF4-FFF2-40B4-BE49-F238E27FC236}">
                <a16:creationId xmlns:a16="http://schemas.microsoft.com/office/drawing/2014/main" id="{12327BBB-2B35-A147-8332-0BB5E2235E50}"/>
              </a:ext>
            </a:extLst>
          </p:cNvPr>
          <p:cNvSpPr txBox="1"/>
          <p:nvPr/>
        </p:nvSpPr>
        <p:spPr>
          <a:xfrm>
            <a:off x="1308100" y="6293292"/>
            <a:ext cx="10883900" cy="369332"/>
          </a:xfrm>
          <a:prstGeom prst="rect">
            <a:avLst/>
          </a:prstGeom>
          <a:noFill/>
        </p:spPr>
        <p:txBody>
          <a:bodyPr wrap="square" rtlCol="0">
            <a:spAutoFit/>
          </a:bodyPr>
          <a:lstStyle/>
          <a:p>
            <a:r>
              <a:rPr lang="en-AU" dirty="0"/>
              <a:t>Aurora Levine Morales, Patty Berne, Micah </a:t>
            </a:r>
            <a:r>
              <a:rPr lang="en-AU" dirty="0" err="1"/>
              <a:t>Bazant</a:t>
            </a:r>
            <a:r>
              <a:rPr lang="en-AU" dirty="0"/>
              <a:t>, &amp; Leroy Moore for SINS INVALID</a:t>
            </a:r>
            <a:endParaRPr lang="en-US" dirty="0"/>
          </a:p>
        </p:txBody>
      </p:sp>
      <p:pic>
        <p:nvPicPr>
          <p:cNvPr id="8" name="Picture 7">
            <a:extLst>
              <a:ext uri="{FF2B5EF4-FFF2-40B4-BE49-F238E27FC236}">
                <a16:creationId xmlns:a16="http://schemas.microsoft.com/office/drawing/2014/main" id="{54BAF942-C19B-364B-981E-9ACB9961892B}"/>
              </a:ext>
            </a:extLst>
          </p:cNvPr>
          <p:cNvPicPr>
            <a:picLocks noChangeAspect="1"/>
          </p:cNvPicPr>
          <p:nvPr/>
        </p:nvPicPr>
        <p:blipFill>
          <a:blip r:embed="rId3"/>
          <a:stretch>
            <a:fillRect/>
          </a:stretch>
        </p:blipFill>
        <p:spPr>
          <a:xfrm>
            <a:off x="2059155" y="1077073"/>
            <a:ext cx="3969505" cy="5080966"/>
          </a:xfrm>
          <a:prstGeom prst="rect">
            <a:avLst/>
          </a:prstGeom>
        </p:spPr>
      </p:pic>
      <p:pic>
        <p:nvPicPr>
          <p:cNvPr id="10" name="Picture 9">
            <a:extLst>
              <a:ext uri="{FF2B5EF4-FFF2-40B4-BE49-F238E27FC236}">
                <a16:creationId xmlns:a16="http://schemas.microsoft.com/office/drawing/2014/main" id="{CC143DF9-C418-134D-B6C3-95B0F9D57004}"/>
              </a:ext>
            </a:extLst>
          </p:cNvPr>
          <p:cNvPicPr>
            <a:picLocks noChangeAspect="1"/>
          </p:cNvPicPr>
          <p:nvPr/>
        </p:nvPicPr>
        <p:blipFill>
          <a:blip r:embed="rId4"/>
          <a:stretch>
            <a:fillRect/>
          </a:stretch>
        </p:blipFill>
        <p:spPr>
          <a:xfrm>
            <a:off x="6001294" y="1077073"/>
            <a:ext cx="3975204" cy="5088261"/>
          </a:xfrm>
          <a:prstGeom prst="rect">
            <a:avLst/>
          </a:prstGeom>
        </p:spPr>
      </p:pic>
    </p:spTree>
    <p:extLst>
      <p:ext uri="{BB962C8B-B14F-4D97-AF65-F5344CB8AC3E}">
        <p14:creationId xmlns:p14="http://schemas.microsoft.com/office/powerpoint/2010/main" val="2865702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445BFD-A78E-4D40-AD26-4E14344736C7}"/>
              </a:ext>
            </a:extLst>
          </p:cNvPr>
          <p:cNvPicPr>
            <a:picLocks noChangeAspect="1"/>
          </p:cNvPicPr>
          <p:nvPr/>
        </p:nvPicPr>
        <p:blipFill rotWithShape="1">
          <a:blip r:embed="rId2"/>
          <a:srcRect l="1852" t="2469" r="1852" b="3209"/>
          <a:stretch/>
        </p:blipFill>
        <p:spPr>
          <a:xfrm>
            <a:off x="2794000" y="169332"/>
            <a:ext cx="6604000" cy="6468535"/>
          </a:xfrm>
          <a:prstGeom prst="rect">
            <a:avLst/>
          </a:prstGeom>
        </p:spPr>
      </p:pic>
    </p:spTree>
    <p:extLst>
      <p:ext uri="{BB962C8B-B14F-4D97-AF65-F5344CB8AC3E}">
        <p14:creationId xmlns:p14="http://schemas.microsoft.com/office/powerpoint/2010/main" val="3683555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4F577-DDA3-0B45-9807-C5E725B75F3D}"/>
              </a:ext>
            </a:extLst>
          </p:cNvPr>
          <p:cNvSpPr>
            <a:spLocks noGrp="1"/>
          </p:cNvSpPr>
          <p:nvPr>
            <p:ph type="title"/>
          </p:nvPr>
        </p:nvSpPr>
        <p:spPr>
          <a:xfrm>
            <a:off x="1305300" y="5307717"/>
            <a:ext cx="10561418" cy="566738"/>
          </a:xfrm>
        </p:spPr>
        <p:txBody>
          <a:bodyPr/>
          <a:lstStyle/>
          <a:p>
            <a:r>
              <a:rPr lang="en-US" dirty="0"/>
              <a:t>Audre Lorde</a:t>
            </a:r>
          </a:p>
        </p:txBody>
      </p:sp>
      <p:sp>
        <p:nvSpPr>
          <p:cNvPr id="3" name="Picture Placeholder 2">
            <a:extLst>
              <a:ext uri="{FF2B5EF4-FFF2-40B4-BE49-F238E27FC236}">
                <a16:creationId xmlns:a16="http://schemas.microsoft.com/office/drawing/2014/main" id="{17D7EFF2-723C-4F4C-9393-E4436FFA124A}"/>
              </a:ext>
            </a:extLst>
          </p:cNvPr>
          <p:cNvSpPr>
            <a:spLocks noGrp="1"/>
          </p:cNvSpPr>
          <p:nvPr>
            <p:ph type="pic" sz="quarter" idx="13"/>
          </p:nvPr>
        </p:nvSpPr>
        <p:spPr>
          <a:xfrm>
            <a:off x="0" y="-177800"/>
            <a:ext cx="12192000" cy="5261412"/>
          </a:xfrm>
        </p:spPr>
      </p:sp>
      <p:sp>
        <p:nvSpPr>
          <p:cNvPr id="5" name="TextBox 4">
            <a:extLst>
              <a:ext uri="{FF2B5EF4-FFF2-40B4-BE49-F238E27FC236}">
                <a16:creationId xmlns:a16="http://schemas.microsoft.com/office/drawing/2014/main" id="{947720B1-AC7D-C446-83C3-9DDA3E3D59B1}"/>
              </a:ext>
            </a:extLst>
          </p:cNvPr>
          <p:cNvSpPr txBox="1"/>
          <p:nvPr/>
        </p:nvSpPr>
        <p:spPr>
          <a:xfrm>
            <a:off x="810000" y="560080"/>
            <a:ext cx="10147300" cy="3785652"/>
          </a:xfrm>
          <a:prstGeom prst="rect">
            <a:avLst/>
          </a:prstGeom>
          <a:noFill/>
        </p:spPr>
        <p:txBody>
          <a:bodyPr wrap="square" rtlCol="0">
            <a:spAutoFit/>
          </a:bodyPr>
          <a:lstStyle/>
          <a:p>
            <a:r>
              <a:rPr lang="en-US" sz="6000" dirty="0"/>
              <a:t>“There is no such thing as a single issue struggle because we do not lead single issue lives.”</a:t>
            </a:r>
          </a:p>
        </p:txBody>
      </p:sp>
    </p:spTree>
    <p:extLst>
      <p:ext uri="{BB962C8B-B14F-4D97-AF65-F5344CB8AC3E}">
        <p14:creationId xmlns:p14="http://schemas.microsoft.com/office/powerpoint/2010/main" val="35208328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Quotable</Template>
  <TotalTime>5971</TotalTime>
  <Words>975</Words>
  <Application>Microsoft Macintosh PowerPoint</Application>
  <PresentationFormat>Widescreen</PresentationFormat>
  <Paragraphs>90</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Abadi MT Condensed Extra Bold</vt:lpstr>
      <vt:lpstr>Abadi MT Condensed Light</vt:lpstr>
      <vt:lpstr>Arial</vt:lpstr>
      <vt:lpstr>Century Gothic</vt:lpstr>
      <vt:lpstr>Wingdings 2</vt:lpstr>
      <vt:lpstr>Quotable</vt:lpstr>
      <vt:lpstr>QUEERING CRIP, CRIPPING QUEER</vt:lpstr>
      <vt:lpstr>This workshop is being held on the occupied lands of the Turrbal and Yugara peoples. Sovereignty was never ceded.  This land always was and always will be Aboriginal land.</vt:lpstr>
      <vt:lpstr>PowerPoint Presentation</vt:lpstr>
      <vt:lpstr>PowerPoint Presentation</vt:lpstr>
      <vt:lpstr>PowerPoint Presentation</vt:lpstr>
      <vt:lpstr>—CAITLIN WOOD, disability activist and editor of CRIPTIQUES</vt:lpstr>
      <vt:lpstr>PowerPoint Presentation</vt:lpstr>
      <vt:lpstr>PowerPoint Presentation</vt:lpstr>
      <vt:lpstr>Sky Cubacub, Radical Visibility Manifesto</vt:lpstr>
      <vt:lpstr>PowerPoint Presentation</vt:lpstr>
      <vt:lpstr>PowerPoint Presentation</vt:lpstr>
      <vt:lpstr>PowerPoint Presentation</vt:lpstr>
      <vt:lpstr>PowerPoint Presentation</vt:lpstr>
      <vt:lpstr>PowerPoint Presentation</vt:lpstr>
      <vt:lpstr>BOBBIE LEA BENNETT</vt:lpstr>
      <vt:lpstr>PowerPoint Presentation</vt:lpstr>
      <vt:lpstr>—CAL MONTGOMERY, disability activist</vt:lpstr>
      <vt:lpstr>PowerPoint Presentation</vt:lpstr>
      <vt:lpstr>PowerPoint Presentation</vt:lpstr>
      <vt:lpstr>Audre Lorde</vt:lpstr>
    </vt:vector>
  </TitlesOfParts>
  <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QUEERING CRIP, CRIPPING QUEER</dc:title>
  <dc:creator>Robin Marceline Eames</dc:creator>
  <cp:lastModifiedBy>Robin Marceline Eames</cp:lastModifiedBy>
  <cp:revision>70</cp:revision>
  <dcterms:created xsi:type="dcterms:W3CDTF">2018-06-28T15:04:26Z</dcterms:created>
  <dcterms:modified xsi:type="dcterms:W3CDTF">2018-07-03T03:47:12Z</dcterms:modified>
</cp:coreProperties>
</file>